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71" r:id="rId4"/>
    <p:sldId id="258" r:id="rId5"/>
    <p:sldId id="274" r:id="rId6"/>
    <p:sldId id="260" r:id="rId7"/>
    <p:sldId id="276" r:id="rId8"/>
    <p:sldId id="262" r:id="rId9"/>
    <p:sldId id="263" r:id="rId10"/>
    <p:sldId id="278" r:id="rId11"/>
    <p:sldId id="277" r:id="rId12"/>
    <p:sldId id="264" r:id="rId13"/>
    <p:sldId id="265" r:id="rId14"/>
    <p:sldId id="266" r:id="rId15"/>
    <p:sldId id="268" r:id="rId16"/>
    <p:sldId id="269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93" r:id="rId27"/>
    <p:sldId id="288" r:id="rId28"/>
    <p:sldId id="289" r:id="rId29"/>
    <p:sldId id="290" r:id="rId30"/>
    <p:sldId id="291" r:id="rId31"/>
    <p:sldId id="292" r:id="rId32"/>
    <p:sldId id="294" r:id="rId33"/>
    <p:sldId id="295" r:id="rId34"/>
    <p:sldId id="296" r:id="rId35"/>
    <p:sldId id="297" r:id="rId36"/>
  </p:sldIdLst>
  <p:sldSz cx="12192000" cy="6858000"/>
  <p:notesSz cx="6858000" cy="99790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2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4EEE8-A411-4CF9-925D-1D476C58B9BF}" type="datetimeFigureOut">
              <a:rPr lang="ru-RU" smtClean="0"/>
              <a:t>08.05.2024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E257D-269E-456B-891D-32D03A4B31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785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4EEE8-A411-4CF9-925D-1D476C58B9BF}" type="datetimeFigureOut">
              <a:rPr lang="ru-RU" smtClean="0"/>
              <a:t>08.05.2024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E257D-269E-456B-891D-32D03A4B31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217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4EEE8-A411-4CF9-925D-1D476C58B9BF}" type="datetimeFigureOut">
              <a:rPr lang="ru-RU" smtClean="0"/>
              <a:t>08.05.2024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E257D-269E-456B-891D-32D03A4B31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162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4EEE8-A411-4CF9-925D-1D476C58B9BF}" type="datetimeFigureOut">
              <a:rPr lang="ru-RU" smtClean="0"/>
              <a:t>08.05.2024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E257D-269E-456B-891D-32D03A4B31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110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4EEE8-A411-4CF9-925D-1D476C58B9BF}" type="datetimeFigureOut">
              <a:rPr lang="ru-RU" smtClean="0"/>
              <a:t>08.05.2024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E257D-269E-456B-891D-32D03A4B31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1087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4EEE8-A411-4CF9-925D-1D476C58B9BF}" type="datetimeFigureOut">
              <a:rPr lang="ru-RU" smtClean="0"/>
              <a:t>08.05.2024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E257D-269E-456B-891D-32D03A4B31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601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4EEE8-A411-4CF9-925D-1D476C58B9BF}" type="datetimeFigureOut">
              <a:rPr lang="ru-RU" smtClean="0"/>
              <a:t>08.05.2024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E257D-269E-456B-891D-32D03A4B31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682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4EEE8-A411-4CF9-925D-1D476C58B9BF}" type="datetimeFigureOut">
              <a:rPr lang="ru-RU" smtClean="0"/>
              <a:t>08.05.2024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E257D-269E-456B-891D-32D03A4B31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050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4EEE8-A411-4CF9-925D-1D476C58B9BF}" type="datetimeFigureOut">
              <a:rPr lang="ru-RU" smtClean="0"/>
              <a:t>08.05.2024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E257D-269E-456B-891D-32D03A4B31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789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4EEE8-A411-4CF9-925D-1D476C58B9BF}" type="datetimeFigureOut">
              <a:rPr lang="ru-RU" smtClean="0"/>
              <a:t>08.05.2024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E257D-269E-456B-891D-32D03A4B31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686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4EEE8-A411-4CF9-925D-1D476C58B9BF}" type="datetimeFigureOut">
              <a:rPr lang="ru-RU" smtClean="0"/>
              <a:t>08.05.2024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E257D-269E-456B-891D-32D03A4B31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049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4EEE8-A411-4CF9-925D-1D476C58B9BF}" type="datetimeFigureOut">
              <a:rPr lang="ru-RU" smtClean="0"/>
              <a:t>08.05.2024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E257D-269E-456B-891D-32D03A4B31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534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Прямоугольник 57"/>
          <p:cNvSpPr/>
          <p:nvPr/>
        </p:nvSpPr>
        <p:spPr>
          <a:xfrm>
            <a:off x="532015" y="532015"/>
            <a:ext cx="10349345" cy="6256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6450" marR="708025" algn="ctr">
              <a:lnSpc>
                <a:spcPts val="4460"/>
              </a:lnSpc>
              <a:spcBef>
                <a:spcPts val="2405"/>
              </a:spcBef>
              <a:spcAft>
                <a:spcPts val="0"/>
              </a:spcAft>
            </a:pPr>
            <a:r>
              <a:rPr lang="ru-RU" sz="4000" b="1" spc="-10" dirty="0" smtClean="0">
                <a:solidFill>
                  <a:srgbClr val="206EB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РЕГИСТРАЦИЯ</a:t>
            </a:r>
            <a:endParaRPr lang="ru-RU" sz="1100" dirty="0" smtClean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1132205" marR="1033145" indent="8255" algn="ctr">
              <a:lnSpc>
                <a:spcPct val="93000"/>
              </a:lnSpc>
              <a:spcBef>
                <a:spcPts val="85"/>
              </a:spcBef>
              <a:spcAft>
                <a:spcPts val="0"/>
              </a:spcAft>
            </a:pPr>
            <a:r>
              <a:rPr lang="ru-RU" sz="4000" b="1" dirty="0" smtClean="0">
                <a:solidFill>
                  <a:srgbClr val="206EB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НЕСОВЕРШЕННОЛЕТНИХ ГРАЖДАН НА</a:t>
            </a:r>
            <a:r>
              <a:rPr lang="ru-RU" sz="4000" b="1" spc="-280" dirty="0" smtClean="0">
                <a:solidFill>
                  <a:srgbClr val="206EB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sz="4000" b="1" dirty="0" smtClean="0">
                <a:solidFill>
                  <a:srgbClr val="206EB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ЕДИНОЙ</a:t>
            </a:r>
            <a:r>
              <a:rPr lang="ru-RU" sz="4000" b="1" spc="-270" dirty="0" smtClean="0">
                <a:solidFill>
                  <a:srgbClr val="206EB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sz="4000" b="1" dirty="0" smtClean="0">
                <a:solidFill>
                  <a:srgbClr val="206EB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ЦИФРОВОЙ</a:t>
            </a:r>
            <a:r>
              <a:rPr lang="ru-RU" sz="4000" b="1" spc="-255" dirty="0" smtClean="0">
                <a:solidFill>
                  <a:srgbClr val="206EB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sz="4000" b="1" dirty="0" smtClean="0">
                <a:solidFill>
                  <a:srgbClr val="206EB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ПЛАТФОРМЕ</a:t>
            </a:r>
            <a:endParaRPr lang="ru-RU" sz="1100" dirty="0" smtClean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807720" marR="708025" algn="ctr">
              <a:lnSpc>
                <a:spcPts val="4365"/>
              </a:lnSpc>
              <a:spcAft>
                <a:spcPts val="0"/>
              </a:spcAft>
            </a:pPr>
            <a:r>
              <a:rPr lang="ru-RU" sz="4000" b="1" spc="-50" dirty="0" smtClean="0">
                <a:solidFill>
                  <a:srgbClr val="206EB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«РАБОТА</a:t>
            </a:r>
            <a:r>
              <a:rPr lang="ru-RU" sz="4000" b="1" spc="-220" dirty="0" smtClean="0">
                <a:solidFill>
                  <a:srgbClr val="206EB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sz="4000" b="1" spc="-50" dirty="0" smtClean="0">
                <a:solidFill>
                  <a:srgbClr val="206EB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В</a:t>
            </a:r>
            <a:r>
              <a:rPr lang="ru-RU" sz="4000" b="1" spc="-225" dirty="0" smtClean="0">
                <a:solidFill>
                  <a:srgbClr val="206EB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sz="4000" b="1" spc="-50" dirty="0" smtClean="0">
                <a:solidFill>
                  <a:srgbClr val="206EB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РОССИИ»</a:t>
            </a:r>
            <a:endParaRPr lang="ru-RU" sz="1100" dirty="0" smtClean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spcBef>
                <a:spcPts val="1150"/>
              </a:spcBef>
              <a:spcAft>
                <a:spcPts val="0"/>
              </a:spcAft>
            </a:pPr>
            <a:r>
              <a:rPr lang="ru-RU" sz="4000" b="1" dirty="0" smtClean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  <a:endParaRPr lang="ru-RU" sz="1900" dirty="0" smtClean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806450" marR="709295" algn="ctr">
              <a:lnSpc>
                <a:spcPts val="2675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F15C1E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ВРЕМЕННОЕ</a:t>
            </a:r>
            <a:r>
              <a:rPr lang="ru-RU" sz="2400" b="1" spc="-35" dirty="0" smtClean="0">
                <a:solidFill>
                  <a:srgbClr val="F15C1E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sz="2400" b="1" spc="-10" dirty="0" smtClean="0">
                <a:solidFill>
                  <a:srgbClr val="F15C1E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ТРУДОУСТРОЙСТВО</a:t>
            </a:r>
            <a:endParaRPr lang="ru-RU" sz="1100" dirty="0" smtClean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806450" marR="708025" algn="ctr">
              <a:lnSpc>
                <a:spcPct val="93000"/>
              </a:lnSpc>
              <a:spcBef>
                <a:spcPts val="50"/>
              </a:spcBef>
              <a:spcAft>
                <a:spcPts val="0"/>
              </a:spcAft>
            </a:pPr>
            <a:r>
              <a:rPr lang="ru-RU" sz="2400" b="1" dirty="0" smtClean="0">
                <a:solidFill>
                  <a:srgbClr val="F15C1E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НЕСОВЕРШЕННОЛЕТНИХ</a:t>
            </a:r>
            <a:r>
              <a:rPr lang="ru-RU" sz="2400" b="1" spc="-80" dirty="0" smtClean="0">
                <a:solidFill>
                  <a:srgbClr val="F15C1E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sz="2400" b="1" dirty="0" smtClean="0">
                <a:solidFill>
                  <a:srgbClr val="F15C1E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ГРАЖДАН</a:t>
            </a:r>
            <a:r>
              <a:rPr lang="ru-RU" sz="2400" b="1" spc="-90" dirty="0" smtClean="0">
                <a:solidFill>
                  <a:srgbClr val="F15C1E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sz="2400" b="1" dirty="0" smtClean="0">
                <a:solidFill>
                  <a:srgbClr val="F15C1E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В</a:t>
            </a:r>
            <a:r>
              <a:rPr lang="ru-RU" sz="2400" b="1" spc="-125" dirty="0" smtClean="0">
                <a:solidFill>
                  <a:srgbClr val="F15C1E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sz="2400" b="1" dirty="0" smtClean="0">
                <a:solidFill>
                  <a:srgbClr val="F15C1E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ВОЗРАСТЕ</a:t>
            </a:r>
            <a:r>
              <a:rPr lang="ru-RU" sz="2400" b="1" spc="-125" dirty="0" smtClean="0">
                <a:solidFill>
                  <a:srgbClr val="F15C1E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sz="2400" b="1" dirty="0" smtClean="0">
                <a:solidFill>
                  <a:srgbClr val="F15C1E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ОТ</a:t>
            </a:r>
            <a:r>
              <a:rPr lang="ru-RU" sz="2400" b="1" spc="-125" dirty="0" smtClean="0">
                <a:solidFill>
                  <a:srgbClr val="F15C1E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sz="2400" b="1" dirty="0" smtClean="0">
                <a:solidFill>
                  <a:srgbClr val="F15C1E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14</a:t>
            </a:r>
            <a:r>
              <a:rPr lang="ru-RU" sz="2400" b="1" spc="-125" dirty="0" smtClean="0">
                <a:solidFill>
                  <a:srgbClr val="F15C1E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sz="2400" b="1" dirty="0" smtClean="0">
                <a:solidFill>
                  <a:srgbClr val="F15C1E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ДО</a:t>
            </a:r>
            <a:r>
              <a:rPr lang="ru-RU" sz="2400" b="1" spc="-125" dirty="0" smtClean="0">
                <a:solidFill>
                  <a:srgbClr val="F15C1E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sz="2400" b="1" dirty="0" smtClean="0">
                <a:solidFill>
                  <a:srgbClr val="F15C1E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18</a:t>
            </a:r>
            <a:r>
              <a:rPr lang="ru-RU" sz="2400" b="1" spc="-135" dirty="0" smtClean="0">
                <a:solidFill>
                  <a:srgbClr val="F15C1E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sz="2400" b="1" dirty="0" smtClean="0">
                <a:solidFill>
                  <a:srgbClr val="F15C1E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ЛЕТ В СВОБОДНОЕ ОТ УЧЕБЫ ВРЕМЯ</a:t>
            </a:r>
            <a:endParaRPr lang="ru-RU" sz="1100" dirty="0" smtClean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1600" b="1" dirty="0" smtClean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  <a:endParaRPr lang="ru-RU" sz="1900" dirty="0" smtClean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1600" b="1" dirty="0" smtClean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  <a:endParaRPr lang="ru-RU" sz="1900" dirty="0" smtClean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1600" b="1" dirty="0" smtClean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  <a:endParaRPr lang="ru-RU" sz="1900" dirty="0" smtClean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1600" b="1" dirty="0" smtClean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  <a:endParaRPr lang="ru-RU" sz="1900" dirty="0" smtClean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spcBef>
                <a:spcPts val="45"/>
              </a:spcBef>
              <a:spcAft>
                <a:spcPts val="0"/>
              </a:spcAft>
            </a:pPr>
            <a:r>
              <a:rPr lang="ru-RU" sz="1600" b="1" dirty="0" smtClean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  <a:endParaRPr lang="ru-RU" sz="1900" dirty="0" smtClean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806450" marR="709930" algn="ctr">
              <a:spcAft>
                <a:spcPts val="0"/>
              </a:spcAft>
            </a:pPr>
            <a:r>
              <a:rPr lang="ru-RU" sz="1600" b="1" dirty="0" smtClean="0">
                <a:solidFill>
                  <a:srgbClr val="2E549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Алгоритм</a:t>
            </a:r>
            <a:r>
              <a:rPr lang="ru-RU" sz="1600" b="1" spc="-50" dirty="0" smtClean="0">
                <a:solidFill>
                  <a:srgbClr val="2E549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sz="1600" b="1" dirty="0" smtClean="0">
                <a:solidFill>
                  <a:srgbClr val="2E549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работы</a:t>
            </a:r>
            <a:r>
              <a:rPr lang="ru-RU" sz="1600" b="1" spc="-80" dirty="0" smtClean="0">
                <a:solidFill>
                  <a:srgbClr val="2E549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sz="1600" b="1" dirty="0" smtClean="0">
                <a:solidFill>
                  <a:srgbClr val="2E549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на</a:t>
            </a:r>
            <a:r>
              <a:rPr lang="ru-RU" sz="1600" b="1" spc="-105" dirty="0" smtClean="0">
                <a:solidFill>
                  <a:srgbClr val="2E549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sz="1600" b="1" dirty="0" smtClean="0">
                <a:solidFill>
                  <a:srgbClr val="2E549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портале</a:t>
            </a:r>
            <a:r>
              <a:rPr lang="ru-RU" sz="1600" b="1" spc="-60" dirty="0" smtClean="0">
                <a:solidFill>
                  <a:srgbClr val="2E549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sz="1600" b="1" dirty="0" smtClean="0">
                <a:solidFill>
                  <a:srgbClr val="2E549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«Работа</a:t>
            </a:r>
            <a:r>
              <a:rPr lang="ru-RU" sz="1600" b="1" spc="-85" dirty="0" smtClean="0">
                <a:solidFill>
                  <a:srgbClr val="2E549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sz="1600" b="1" dirty="0" smtClean="0">
                <a:solidFill>
                  <a:srgbClr val="2E549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в</a:t>
            </a:r>
            <a:r>
              <a:rPr lang="ru-RU" sz="1600" b="1" spc="-90" dirty="0" smtClean="0">
                <a:solidFill>
                  <a:srgbClr val="2E549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sz="1600" b="1" spc="-10" dirty="0" smtClean="0">
                <a:solidFill>
                  <a:srgbClr val="2E549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России»</a:t>
            </a:r>
            <a:endParaRPr lang="ru-RU" sz="11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132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707010"/>
            <a:ext cx="11147367" cy="806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2066" tIns="36501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206EB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Создание резюме в личном кабинете соискателя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097" name="Image 20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913" y="1371600"/>
            <a:ext cx="9891712" cy="2053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20133" y="775444"/>
            <a:ext cx="10785918" cy="532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dirty="0">
              <a:solidFill>
                <a:srgbClr val="206EB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rgbClr val="206EB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dirty="0">
              <a:solidFill>
                <a:srgbClr val="206EB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rgbClr val="206EB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dirty="0">
              <a:solidFill>
                <a:srgbClr val="206EB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rgbClr val="206EB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dirty="0">
              <a:solidFill>
                <a:srgbClr val="206EB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rgbClr val="206EB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dirty="0">
              <a:solidFill>
                <a:srgbClr val="206EB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rgbClr val="206EB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dirty="0">
              <a:solidFill>
                <a:srgbClr val="206EB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rgbClr val="206EB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206EB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После заполнения необходимых блоков резюме нажать на кнопку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F15C1E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«Сохранить и опубликовать»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206EB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Теперь Ваше резюме отправлено на проверку.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206EB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До окончания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rgbClr val="206EB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модерации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206EB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оно будет находиться в статусе 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F15C1E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«Ожидает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rgbClr val="F15C1E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модерации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F15C1E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» 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206EB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После успешной проверки статус изменится на 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F15C1E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«Одобрено»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206EB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,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8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rgbClr val="206EB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206EB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и резюме станет доступно для просмотра работодателями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7964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01600" y="84666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526884" tIns="44436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0" i="0" u="none" strike="noStrike" cap="none" normalizeH="0" baseline="0" smtClean="0">
                <a:ln>
                  <a:noFill/>
                </a:ln>
                <a:solidFill>
                  <a:srgbClr val="206EB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Подача заявления</a:t>
            </a:r>
            <a:endParaRPr kumimoji="0" lang="ru-RU" alt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121" name="Image 2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33" y="1687484"/>
            <a:ext cx="5969001" cy="460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090756" y="2413338"/>
            <a:ext cx="457631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206EB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После того, как Ваше резюме прошло </a:t>
            </a:r>
            <a:r>
              <a:rPr lang="ru-RU" altLang="ru-RU" dirty="0" err="1">
                <a:solidFill>
                  <a:srgbClr val="206EB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модерацию</a:t>
            </a:r>
            <a:r>
              <a:rPr lang="ru-RU" altLang="ru-RU" dirty="0">
                <a:solidFill>
                  <a:srgbClr val="206EB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, и статус резюме поменялся на</a:t>
            </a:r>
            <a:endParaRPr lang="ru-RU" altLang="ru-RU" sz="800" dirty="0"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206EB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«Одобрено», переходим к подаче заявления</a:t>
            </a:r>
            <a:endParaRPr lang="ru-RU" altLang="ru-RU" sz="800" dirty="0"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206EB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на содействие в поиске подходящей</a:t>
            </a:r>
            <a:endParaRPr lang="ru-RU" altLang="ru-RU" sz="800" dirty="0"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206EB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работы.</a:t>
            </a:r>
            <a:endParaRPr lang="ru-RU" altLang="ru-RU" sz="800" dirty="0"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206EB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Находясь в личном кабинете выбрать пункт меню </a:t>
            </a:r>
            <a:r>
              <a:rPr lang="ru-RU" altLang="ru-RU" dirty="0">
                <a:solidFill>
                  <a:srgbClr val="F15C1E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«Все сервисы»</a:t>
            </a:r>
            <a:endParaRPr lang="ru-RU" altLang="ru-RU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7608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20613"/>
            <a:ext cx="11047615" cy="814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26884" tIns="44436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206EB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Подача заявления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145" name="Image 2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1058333"/>
            <a:ext cx="6018213" cy="4564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6959600" y="912694"/>
            <a:ext cx="364913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206EB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В раскрывшемся меню в каталоге услуг выбираем 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F15C1E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«Заявления»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0617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-27035"/>
            <a:ext cx="10091651" cy="1429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26884" tIns="44436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206EB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Подача заявления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206EB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Для оформления заявления на содействие в поиске подходящей работы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206EB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указываем регион 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F15C1E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«Республика Коми»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169" name="Image 2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462" y="2003367"/>
            <a:ext cx="9281651" cy="4422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5397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/>
            </a:r>
            <a:br>
              <a:rPr kumimoji="0" lang="ru-RU" altLang="ru-RU" sz="1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6584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40080" y="51936"/>
            <a:ext cx="9833956" cy="1429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26884" tIns="44436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206EB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Подача заявления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206EB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После указания региона появится кнопка 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F15C1E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«Создать заявление», 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206EB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при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206EB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нажатии на нее Вам открывается окно Заявления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193" name="Image 2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503" y="1961804"/>
            <a:ext cx="7191548" cy="4430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458272" y="232703"/>
            <a:ext cx="12650272" cy="661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/>
            </a:r>
            <a:br>
              <a:rPr kumimoji="0" lang="ru-RU" altLang="ru-RU" sz="1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5998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82138" y="67333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526884" tIns="44436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217" name="Image 2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188" y="2169277"/>
            <a:ext cx="6523038" cy="4181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82138" y="91785"/>
            <a:ext cx="10158153" cy="2077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54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654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654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654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654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54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54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54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54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54050" algn="l"/>
              </a:tabLst>
            </a:pP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206EB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Подача заявления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54050" algn="l"/>
              </a:tabLst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/>
            </a:r>
            <a:b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54050" algn="l"/>
              </a:tabLst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206EB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В личном кабинете Вам необходимо подать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54050" algn="l"/>
              </a:tabLst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F15C1E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заявление: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54050" algn="l"/>
              </a:tabLst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2. Организация временного трудоустройства несовершеннолетних граждан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54050" algn="l"/>
              </a:tabLst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668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526884" tIns="50784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41" name="Image 37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1255223"/>
            <a:ext cx="6981132" cy="5224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65759" y="-81408"/>
            <a:ext cx="10598727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206EB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Подача заявления на организацию временного трудоустройства несовершеннолетних граждан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23200" y="2967335"/>
            <a:ext cx="3556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206EB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Проверьте сведения, переданные</a:t>
            </a:r>
            <a:endParaRPr lang="ru-RU" altLang="ru-RU" sz="800" dirty="0"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206EB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из вашей учетной записи </a:t>
            </a:r>
            <a:r>
              <a:rPr lang="ru-RU" altLang="ru-RU" dirty="0" err="1">
                <a:solidFill>
                  <a:srgbClr val="206EB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Госуслуги</a:t>
            </a:r>
            <a:endParaRPr lang="ru-RU" altLang="ru-RU" sz="800" dirty="0"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206EB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на портал «Работа России»</a:t>
            </a:r>
            <a:endParaRPr lang="ru-RU" altLang="ru-RU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7663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00075" y="282071"/>
            <a:ext cx="10813300" cy="1313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26884" tIns="50784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206EB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Подача заявления на организацию временного трудоустройства несовершеннолетних граждан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265" name="Image 38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1695795"/>
            <a:ext cx="5883852" cy="482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061199" y="2459504"/>
            <a:ext cx="4665133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>
                <a:solidFill>
                  <a:srgbClr val="206EB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В блоке «Резюме» в раскрывающемся списке </a:t>
            </a:r>
            <a:r>
              <a:rPr lang="ru-RU" altLang="ru-RU" sz="1600" dirty="0">
                <a:solidFill>
                  <a:srgbClr val="F15C1E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выбираете свое резюме</a:t>
            </a:r>
            <a:endParaRPr lang="ru-RU" altLang="ru-RU" sz="700" dirty="0"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>
                <a:solidFill>
                  <a:srgbClr val="F15C1E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«временное трудоустройство несовершеннолетних»</a:t>
            </a:r>
            <a:endParaRPr lang="ru-RU" altLang="ru-RU" sz="700" dirty="0"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206EB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В блоке «Адрес регистрации» укажите</a:t>
            </a:r>
            <a:endParaRPr lang="ru-RU" altLang="ru-RU" sz="700" dirty="0"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F15C1E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действующий адрес регистрации</a:t>
            </a:r>
            <a:endParaRPr lang="ru-RU" altLang="ru-RU" sz="700" dirty="0"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F15C1E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по месту жительства (указан в паспорте на страницах с 5-й по 12-ю)</a:t>
            </a:r>
            <a:endParaRPr lang="ru-RU" altLang="ru-RU" sz="1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0959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-1" y="22921"/>
            <a:ext cx="11172305" cy="1313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26884" tIns="50784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206EB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Подача заявления на организацию временного трудоустройства несовершеннолетних граждан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2289" name="Image 3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0" y="2091266"/>
            <a:ext cx="5324475" cy="3115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078132" y="2690336"/>
            <a:ext cx="45296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206EB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В блоке «Способ связи» Проверьте Ваши контактные данные</a:t>
            </a:r>
            <a:endParaRPr lang="ru-RU" altLang="ru-RU" sz="700" dirty="0"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F15C1E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Указанные контакты</a:t>
            </a:r>
            <a:endParaRPr lang="ru-RU" altLang="ru-RU" sz="700" dirty="0"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F15C1E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необходимы для уточнения</a:t>
            </a:r>
            <a:endParaRPr lang="ru-RU" altLang="ru-RU" sz="700" dirty="0"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F15C1E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вопросов по государственной услуге</a:t>
            </a:r>
            <a:endParaRPr lang="ru-RU" altLang="ru-RU" sz="1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1109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22799"/>
            <a:ext cx="11405062" cy="1313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26884" tIns="50784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206EB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Подача заявления на организацию временного трудоустройства несовершеннолетних граждан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3313" name="Image 40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1837267"/>
            <a:ext cx="5743575" cy="429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374466" y="2136339"/>
            <a:ext cx="418253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206EB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В блоке «Место оказания услуги»</a:t>
            </a:r>
            <a:endParaRPr lang="ru-RU" altLang="ru-RU" sz="700" dirty="0"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206EB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Укажите регион обращения в центр занятости</a:t>
            </a:r>
            <a:endParaRPr lang="ru-RU" altLang="ru-RU" sz="700" dirty="0"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F15C1E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Республика Коми </a:t>
            </a:r>
            <a:endParaRPr lang="ru-RU" altLang="ru-RU" sz="700" dirty="0"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206EB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Далее необходимо выбрать Центр занятости </a:t>
            </a:r>
            <a:r>
              <a:rPr lang="ru-RU" altLang="ru-RU" dirty="0" smtClean="0">
                <a:solidFill>
                  <a:srgbClr val="206EB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населения   </a:t>
            </a:r>
            <a:r>
              <a:rPr lang="ru-RU" altLang="ru-RU" dirty="0" smtClean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ГУ РК «ЦЗН </a:t>
            </a:r>
            <a:r>
              <a:rPr lang="ru-RU" altLang="ru-RU" dirty="0" err="1" smtClean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Корткеросского</a:t>
            </a:r>
            <a:r>
              <a:rPr lang="ru-RU" altLang="ru-RU" dirty="0" smtClean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района»</a:t>
            </a:r>
          </a:p>
        </p:txBody>
      </p:sp>
    </p:spTree>
    <p:extLst>
      <p:ext uri="{BB962C8B-B14F-4D97-AF65-F5344CB8AC3E}">
        <p14:creationId xmlns:p14="http://schemas.microsoft.com/office/powerpoint/2010/main" val="3251198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sz="half" idx="1"/>
          </p:nvPr>
        </p:nvSpPr>
        <p:spPr>
          <a:xfrm>
            <a:off x="838200" y="573578"/>
            <a:ext cx="5181600" cy="5603385"/>
          </a:xfrm>
        </p:spPr>
        <p:txBody>
          <a:bodyPr>
            <a:normAutofit fontScale="62500" lnSpcReduction="20000"/>
          </a:bodyPr>
          <a:lstStyle/>
          <a:p>
            <a:pPr marL="271145">
              <a:spcBef>
                <a:spcPts val="380"/>
              </a:spcBef>
              <a:spcAft>
                <a:spcPts val="0"/>
              </a:spcAft>
            </a:pPr>
            <a:r>
              <a:rPr lang="ru-RU" dirty="0">
                <a:solidFill>
                  <a:srgbClr val="F15C1E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Шаг</a:t>
            </a:r>
            <a:r>
              <a:rPr lang="ru-RU" spc="-15" dirty="0">
                <a:solidFill>
                  <a:srgbClr val="F15C1E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spc="-50" dirty="0">
                <a:solidFill>
                  <a:srgbClr val="F15C1E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1</a:t>
            </a:r>
            <a:endParaRPr lang="ru-RU" sz="1400" dirty="0" smtClean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271145">
              <a:spcBef>
                <a:spcPts val="100"/>
              </a:spcBef>
              <a:spcAft>
                <a:spcPts val="0"/>
              </a:spcAft>
            </a:pPr>
            <a:r>
              <a:rPr lang="ru-RU" dirty="0">
                <a:solidFill>
                  <a:srgbClr val="206EB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Авторизация</a:t>
            </a:r>
            <a:r>
              <a:rPr lang="ru-RU" spc="-100" dirty="0">
                <a:solidFill>
                  <a:srgbClr val="206EB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dirty="0">
                <a:solidFill>
                  <a:srgbClr val="206EB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на</a:t>
            </a:r>
            <a:r>
              <a:rPr lang="ru-RU" spc="-60" dirty="0">
                <a:solidFill>
                  <a:srgbClr val="206EB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dirty="0">
                <a:solidFill>
                  <a:srgbClr val="206EB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единой</a:t>
            </a:r>
            <a:r>
              <a:rPr lang="ru-RU" spc="-90" dirty="0">
                <a:solidFill>
                  <a:srgbClr val="206EB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dirty="0">
                <a:solidFill>
                  <a:srgbClr val="206EB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цифровой</a:t>
            </a:r>
            <a:r>
              <a:rPr lang="ru-RU" spc="-75" dirty="0">
                <a:solidFill>
                  <a:srgbClr val="206EB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spc="-10" dirty="0">
                <a:solidFill>
                  <a:srgbClr val="206EB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платформе</a:t>
            </a:r>
            <a:endParaRPr lang="ru-RU" sz="1400" dirty="0" smtClean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271145">
              <a:spcBef>
                <a:spcPts val="100"/>
              </a:spcBef>
              <a:spcAft>
                <a:spcPts val="0"/>
              </a:spcAft>
            </a:pPr>
            <a:r>
              <a:rPr lang="ru-RU" dirty="0">
                <a:solidFill>
                  <a:srgbClr val="206EB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«Работа</a:t>
            </a:r>
            <a:r>
              <a:rPr lang="ru-RU" spc="-90" dirty="0">
                <a:solidFill>
                  <a:srgbClr val="206EB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dirty="0">
                <a:solidFill>
                  <a:srgbClr val="206EB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в</a:t>
            </a:r>
            <a:r>
              <a:rPr lang="ru-RU" spc="-90" dirty="0">
                <a:solidFill>
                  <a:srgbClr val="206EB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dirty="0">
                <a:solidFill>
                  <a:srgbClr val="206EB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России»</a:t>
            </a:r>
            <a:r>
              <a:rPr lang="ru-RU" spc="-100" dirty="0">
                <a:solidFill>
                  <a:srgbClr val="206EB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dirty="0">
                <a:solidFill>
                  <a:srgbClr val="206EB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через</a:t>
            </a:r>
            <a:r>
              <a:rPr lang="ru-RU" spc="-105" dirty="0">
                <a:solidFill>
                  <a:srgbClr val="206EB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dirty="0">
                <a:solidFill>
                  <a:srgbClr val="206EB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учетную</a:t>
            </a:r>
            <a:r>
              <a:rPr lang="ru-RU" spc="-95" dirty="0">
                <a:solidFill>
                  <a:srgbClr val="206EB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dirty="0">
                <a:solidFill>
                  <a:srgbClr val="206EB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запись</a:t>
            </a:r>
            <a:r>
              <a:rPr lang="ru-RU" spc="-95" dirty="0">
                <a:solidFill>
                  <a:srgbClr val="206EB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spc="-20" dirty="0">
                <a:solidFill>
                  <a:srgbClr val="206EB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ЕСИА</a:t>
            </a:r>
            <a:endParaRPr lang="ru-RU" sz="1400" dirty="0" smtClean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271145">
              <a:lnSpc>
                <a:spcPct val="103000"/>
              </a:lnSpc>
              <a:spcBef>
                <a:spcPts val="1170"/>
              </a:spcBef>
              <a:spcAft>
                <a:spcPts val="0"/>
              </a:spcAft>
            </a:pPr>
            <a:r>
              <a:rPr lang="ru-RU" sz="2000" dirty="0" smtClean="0">
                <a:solidFill>
                  <a:srgbClr val="206EB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Если учетной записи ЕСИА</a:t>
            </a:r>
            <a:r>
              <a:rPr lang="ru-RU" sz="2000" spc="-5" dirty="0" smtClean="0">
                <a:solidFill>
                  <a:srgbClr val="206EB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rgbClr val="206EB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нет, ее можно создать самостоятельно</a:t>
            </a:r>
            <a:r>
              <a:rPr lang="ru-RU" sz="2000" spc="-60" dirty="0" smtClean="0">
                <a:solidFill>
                  <a:srgbClr val="206EB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rgbClr val="206EB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или</a:t>
            </a:r>
            <a:r>
              <a:rPr lang="ru-RU" sz="2000" spc="-65" dirty="0" smtClean="0">
                <a:solidFill>
                  <a:srgbClr val="206EB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rgbClr val="206EB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обратиться</a:t>
            </a:r>
            <a:r>
              <a:rPr lang="ru-RU" sz="2000" spc="-50" dirty="0" smtClean="0">
                <a:solidFill>
                  <a:srgbClr val="206EB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rgbClr val="206EB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в</a:t>
            </a:r>
            <a:r>
              <a:rPr lang="ru-RU" sz="2000" spc="-75" dirty="0" smtClean="0">
                <a:solidFill>
                  <a:srgbClr val="206EB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rgbClr val="206EB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центр</a:t>
            </a:r>
            <a:r>
              <a:rPr lang="ru-RU" sz="2000" spc="-65" dirty="0" smtClean="0">
                <a:solidFill>
                  <a:srgbClr val="206EB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rgbClr val="206EB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занятости</a:t>
            </a:r>
            <a:endParaRPr lang="ru-RU" sz="1400" dirty="0" smtClean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271145">
              <a:lnSpc>
                <a:spcPct val="103000"/>
              </a:lnSpc>
              <a:spcBef>
                <a:spcPts val="15"/>
              </a:spcBef>
              <a:spcAft>
                <a:spcPts val="0"/>
              </a:spcAft>
            </a:pPr>
            <a:r>
              <a:rPr lang="ru-RU" sz="2000" dirty="0" smtClean="0">
                <a:solidFill>
                  <a:srgbClr val="206EB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населения,</a:t>
            </a:r>
            <a:r>
              <a:rPr lang="ru-RU" sz="2000" spc="-90" dirty="0" smtClean="0">
                <a:solidFill>
                  <a:srgbClr val="206EB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rgbClr val="206EB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где</a:t>
            </a:r>
            <a:r>
              <a:rPr lang="ru-RU" sz="2000" spc="-105" dirty="0" smtClean="0">
                <a:solidFill>
                  <a:srgbClr val="206EB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rgbClr val="206EB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сотрудник</a:t>
            </a:r>
            <a:r>
              <a:rPr lang="ru-RU" sz="2000" spc="-85" dirty="0" smtClean="0">
                <a:solidFill>
                  <a:srgbClr val="206EB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rgbClr val="206EB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поможет</a:t>
            </a:r>
            <a:r>
              <a:rPr lang="ru-RU" sz="2000" spc="-105" dirty="0" smtClean="0">
                <a:solidFill>
                  <a:srgbClr val="206EB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rgbClr val="206EB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создать</a:t>
            </a:r>
            <a:r>
              <a:rPr lang="ru-RU" sz="2000" spc="-100" dirty="0" smtClean="0">
                <a:solidFill>
                  <a:srgbClr val="206EB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rgbClr val="206EB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и</a:t>
            </a:r>
            <a:r>
              <a:rPr lang="ru-RU" sz="2000" spc="-100" dirty="0" smtClean="0">
                <a:solidFill>
                  <a:srgbClr val="206EB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rgbClr val="206EB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подтвердить </a:t>
            </a:r>
            <a:r>
              <a:rPr lang="ru-RU" sz="2000" spc="-20" dirty="0" smtClean="0">
                <a:solidFill>
                  <a:srgbClr val="206EB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ее</a:t>
            </a:r>
            <a:r>
              <a:rPr lang="ru-RU" sz="2000" spc="-20" dirty="0" smtClean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  <a:endParaRPr lang="ru-RU" sz="1400" dirty="0" smtClean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000" dirty="0" smtClean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  <a:endParaRPr lang="ru-RU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000" dirty="0" smtClean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  <a:endParaRPr lang="ru-RU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9885">
              <a:spcAft>
                <a:spcPts val="0"/>
              </a:spcAft>
            </a:pPr>
            <a:r>
              <a:rPr lang="ru-RU" dirty="0">
                <a:solidFill>
                  <a:srgbClr val="F15C1E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Шаг</a:t>
            </a:r>
            <a:r>
              <a:rPr lang="ru-RU" spc="-15" dirty="0">
                <a:solidFill>
                  <a:srgbClr val="F15C1E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spc="-50" dirty="0">
                <a:solidFill>
                  <a:srgbClr val="F15C1E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2</a:t>
            </a:r>
            <a:endParaRPr lang="ru-RU" sz="1400" dirty="0" smtClean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9885">
              <a:spcBef>
                <a:spcPts val="100"/>
              </a:spcBef>
              <a:spcAft>
                <a:spcPts val="0"/>
              </a:spcAft>
            </a:pPr>
            <a:r>
              <a:rPr lang="ru-RU" dirty="0">
                <a:solidFill>
                  <a:srgbClr val="206EB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Создание</a:t>
            </a:r>
            <a:r>
              <a:rPr lang="ru-RU" spc="-105" dirty="0">
                <a:solidFill>
                  <a:srgbClr val="206EB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spc="-10" dirty="0">
                <a:solidFill>
                  <a:srgbClr val="206EB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резюме</a:t>
            </a:r>
            <a:endParaRPr lang="ru-RU" sz="1400" dirty="0" smtClean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9885" marR="2040255">
              <a:lnSpc>
                <a:spcPct val="103000"/>
              </a:lnSpc>
              <a:spcBef>
                <a:spcPts val="1175"/>
              </a:spcBef>
              <a:spcAft>
                <a:spcPts val="0"/>
              </a:spcAft>
            </a:pPr>
            <a:r>
              <a:rPr lang="ru-RU" sz="2000" dirty="0" smtClean="0">
                <a:solidFill>
                  <a:srgbClr val="206EB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Составьте</a:t>
            </a:r>
            <a:r>
              <a:rPr lang="ru-RU" sz="2000" spc="-115" dirty="0" smtClean="0">
                <a:solidFill>
                  <a:srgbClr val="206EB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rgbClr val="206EB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резюме,</a:t>
            </a:r>
            <a:r>
              <a:rPr lang="ru-RU" sz="2000" spc="-110" dirty="0" smtClean="0">
                <a:solidFill>
                  <a:srgbClr val="206EB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rgbClr val="206EB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пользуясь</a:t>
            </a:r>
            <a:r>
              <a:rPr lang="ru-RU" sz="2000" spc="-110" dirty="0" smtClean="0">
                <a:solidFill>
                  <a:srgbClr val="206EB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rgbClr val="206EB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данной </a:t>
            </a:r>
            <a:r>
              <a:rPr lang="ru-RU" sz="2000" spc="-10" dirty="0" smtClean="0">
                <a:solidFill>
                  <a:srgbClr val="206EB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инструкцией</a:t>
            </a:r>
            <a:endParaRPr lang="ru-RU" sz="1400" dirty="0" smtClean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spcBef>
                <a:spcPts val="140"/>
              </a:spcBef>
              <a:spcAft>
                <a:spcPts val="0"/>
              </a:spcAft>
            </a:pPr>
            <a:r>
              <a:rPr lang="ru-RU" sz="2000" dirty="0" smtClean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  <a:endParaRPr lang="ru-RU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9885">
              <a:spcAft>
                <a:spcPts val="0"/>
              </a:spcAft>
            </a:pPr>
            <a:r>
              <a:rPr lang="ru-RU" dirty="0">
                <a:solidFill>
                  <a:srgbClr val="F15C1E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Шаг</a:t>
            </a:r>
            <a:r>
              <a:rPr lang="ru-RU" spc="-15" dirty="0">
                <a:solidFill>
                  <a:srgbClr val="F15C1E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spc="-50" dirty="0">
                <a:solidFill>
                  <a:srgbClr val="F15C1E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3</a:t>
            </a:r>
            <a:endParaRPr lang="ru-RU" sz="1400" dirty="0" smtClean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9885" marR="657860">
              <a:lnSpc>
                <a:spcPct val="103000"/>
              </a:lnSpc>
              <a:spcBef>
                <a:spcPts val="100"/>
              </a:spcBef>
              <a:spcAft>
                <a:spcPts val="0"/>
              </a:spcAft>
            </a:pPr>
            <a:r>
              <a:rPr lang="ru-RU" dirty="0">
                <a:solidFill>
                  <a:srgbClr val="206EB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Ожидание </a:t>
            </a:r>
            <a:r>
              <a:rPr lang="ru-RU" dirty="0" err="1">
                <a:solidFill>
                  <a:srgbClr val="206EB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модерации</a:t>
            </a:r>
            <a:r>
              <a:rPr lang="ru-RU" dirty="0">
                <a:solidFill>
                  <a:srgbClr val="206EB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резюме сотрудником</a:t>
            </a:r>
            <a:r>
              <a:rPr lang="ru-RU" spc="-125" dirty="0">
                <a:solidFill>
                  <a:srgbClr val="206EB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dirty="0">
                <a:solidFill>
                  <a:srgbClr val="206EB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службы</a:t>
            </a:r>
            <a:r>
              <a:rPr lang="ru-RU" spc="-130" dirty="0">
                <a:solidFill>
                  <a:srgbClr val="206EB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dirty="0">
                <a:solidFill>
                  <a:srgbClr val="206EB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занятости </a:t>
            </a:r>
            <a:r>
              <a:rPr lang="ru-RU" spc="-10" dirty="0">
                <a:solidFill>
                  <a:srgbClr val="206EB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населения</a:t>
            </a:r>
            <a:endParaRPr lang="ru-RU" sz="1400" dirty="0" smtClean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9885" marR="657860">
              <a:lnSpc>
                <a:spcPct val="103000"/>
              </a:lnSpc>
              <a:spcBef>
                <a:spcPts val="1100"/>
              </a:spcBef>
              <a:spcAft>
                <a:spcPts val="0"/>
              </a:spcAft>
            </a:pPr>
            <a:r>
              <a:rPr lang="ru-RU" sz="2000" dirty="0" err="1" smtClean="0">
                <a:solidFill>
                  <a:srgbClr val="206EB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Модерация</a:t>
            </a:r>
            <a:r>
              <a:rPr lang="ru-RU" sz="2000" spc="-90" dirty="0" smtClean="0">
                <a:solidFill>
                  <a:srgbClr val="206EB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rgbClr val="206EB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резюме</a:t>
            </a:r>
            <a:r>
              <a:rPr lang="ru-RU" sz="2000" spc="-90" dirty="0" smtClean="0">
                <a:solidFill>
                  <a:srgbClr val="206EB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rgbClr val="206EB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проходит</a:t>
            </a:r>
            <a:r>
              <a:rPr lang="ru-RU" sz="2000" spc="-100" dirty="0" smtClean="0">
                <a:solidFill>
                  <a:srgbClr val="206EB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rgbClr val="206EB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в</a:t>
            </a:r>
            <a:r>
              <a:rPr lang="ru-RU" sz="2000" spc="-105" dirty="0" smtClean="0">
                <a:solidFill>
                  <a:srgbClr val="206EB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rgbClr val="206EB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течение</a:t>
            </a:r>
            <a:r>
              <a:rPr lang="ru-RU" sz="2000" spc="-80" dirty="0" smtClean="0">
                <a:solidFill>
                  <a:srgbClr val="206EB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rgbClr val="206EB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одного рабочего дня</a:t>
            </a:r>
            <a:endParaRPr lang="ru-RU" sz="1400" dirty="0" smtClean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271145">
              <a:spcBef>
                <a:spcPts val="380"/>
              </a:spcBef>
              <a:spcAft>
                <a:spcPts val="0"/>
              </a:spcAft>
            </a:pPr>
            <a:r>
              <a:rPr lang="ru-RU" sz="1400" dirty="0" smtClean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/>
            </a:r>
            <a:br>
              <a:rPr lang="ru-RU" sz="1400" dirty="0" smtClean="0"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endParaRPr lang="ru-RU" sz="1400" dirty="0" smtClean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6172200" y="698269"/>
            <a:ext cx="5181600" cy="5478694"/>
          </a:xfrm>
        </p:spPr>
        <p:txBody>
          <a:bodyPr>
            <a:normAutofit fontScale="62500" lnSpcReduction="20000"/>
          </a:bodyPr>
          <a:lstStyle/>
          <a:p>
            <a:pPr marL="271145">
              <a:spcAft>
                <a:spcPts val="0"/>
              </a:spcAft>
            </a:pPr>
            <a:r>
              <a:rPr lang="ru-RU" dirty="0">
                <a:solidFill>
                  <a:srgbClr val="F15C1E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Шаг</a:t>
            </a:r>
            <a:r>
              <a:rPr lang="ru-RU" spc="-20" dirty="0">
                <a:solidFill>
                  <a:srgbClr val="F15C1E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spc="-50" dirty="0">
                <a:solidFill>
                  <a:srgbClr val="F15C1E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5</a:t>
            </a:r>
            <a:endParaRPr lang="ru-RU" sz="1400" dirty="0" smtClean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271145">
              <a:lnSpc>
                <a:spcPct val="103000"/>
              </a:lnSpc>
              <a:spcBef>
                <a:spcPts val="100"/>
              </a:spcBef>
              <a:spcAft>
                <a:spcPts val="0"/>
              </a:spcAft>
            </a:pPr>
            <a:r>
              <a:rPr lang="ru-RU" dirty="0">
                <a:solidFill>
                  <a:srgbClr val="206EB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Подача</a:t>
            </a:r>
            <a:r>
              <a:rPr lang="ru-RU" spc="-95" dirty="0">
                <a:solidFill>
                  <a:srgbClr val="206EB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dirty="0">
                <a:solidFill>
                  <a:srgbClr val="206EB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заявления</a:t>
            </a:r>
            <a:r>
              <a:rPr lang="ru-RU" spc="-110" dirty="0">
                <a:solidFill>
                  <a:srgbClr val="206EB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dirty="0">
                <a:solidFill>
                  <a:srgbClr val="206EB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на</a:t>
            </a:r>
            <a:r>
              <a:rPr lang="ru-RU" spc="375" dirty="0">
                <a:solidFill>
                  <a:srgbClr val="206EB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dirty="0">
                <a:solidFill>
                  <a:srgbClr val="206EB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организацию временного трудоустройства несовершеннолетних граждан</a:t>
            </a:r>
            <a:endParaRPr lang="ru-RU" sz="1400" dirty="0" smtClean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89102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526884" tIns="50784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4337" name="Image 4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3" y="1888066"/>
            <a:ext cx="5762625" cy="428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74320" y="21641"/>
            <a:ext cx="10232968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206EB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Подача заявления на организацию временного трудоустройства несовершеннолетних граждан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54332" y="2828836"/>
            <a:ext cx="444192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206EB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В блоке «Временное трудоустройство»</a:t>
            </a:r>
            <a:endParaRPr lang="ru-RU" altLang="ru-RU" sz="700" dirty="0"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206EB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Выберите </a:t>
            </a:r>
            <a:r>
              <a:rPr lang="ru-RU" altLang="ru-RU" dirty="0">
                <a:solidFill>
                  <a:srgbClr val="F15C1E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вид желаемой работы</a:t>
            </a:r>
            <a:endParaRPr lang="ru-RU" altLang="ru-RU" sz="700" dirty="0"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dirty="0" smtClean="0">
              <a:solidFill>
                <a:srgbClr val="206EB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solidFill>
                  <a:srgbClr val="206EB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Далее </a:t>
            </a:r>
            <a:r>
              <a:rPr lang="ru-RU" altLang="ru-RU" dirty="0">
                <a:solidFill>
                  <a:srgbClr val="206EB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необходимо выбрать </a:t>
            </a:r>
            <a:r>
              <a:rPr lang="ru-RU" altLang="ru-RU" dirty="0" smtClean="0">
                <a:solidFill>
                  <a:srgbClr val="F15C1E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altLang="ru-RU" dirty="0">
                <a:solidFill>
                  <a:srgbClr val="F15C1E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месяц работы</a:t>
            </a:r>
            <a:endParaRPr lang="ru-RU" altLang="ru-RU" sz="1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3905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90945" y="358209"/>
            <a:ext cx="10598728" cy="1313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26884" tIns="50784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206EB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Подача заявления на организацию временного трудоустройства несовершеннолетних граждан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5361" name="Image 4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37" y="1997839"/>
            <a:ext cx="5576281" cy="435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968066" y="1997839"/>
            <a:ext cx="502920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206EB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В блоке «Способ получения материальной поддержки»</a:t>
            </a:r>
            <a:endParaRPr lang="ru-RU" altLang="ru-RU" sz="700" dirty="0"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206EB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Укажите реквизиты банковской карты </a:t>
            </a:r>
            <a:r>
              <a:rPr lang="ru-RU" altLang="ru-RU" dirty="0">
                <a:solidFill>
                  <a:srgbClr val="F15C1E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«МИР», </a:t>
            </a:r>
            <a:r>
              <a:rPr lang="ru-RU" altLang="ru-RU" dirty="0" smtClean="0">
                <a:solidFill>
                  <a:srgbClr val="F15C1E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номер карты «МИР» </a:t>
            </a:r>
            <a:r>
              <a:rPr lang="ru-RU" altLang="ru-RU" dirty="0" smtClean="0">
                <a:solidFill>
                  <a:srgbClr val="206EB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открытой </a:t>
            </a:r>
            <a:r>
              <a:rPr lang="ru-RU" altLang="ru-RU" dirty="0">
                <a:solidFill>
                  <a:srgbClr val="206EB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на Ваше имя</a:t>
            </a:r>
            <a:endParaRPr lang="ru-RU" altLang="ru-RU" sz="700" dirty="0"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206EB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Блок «Социальный статус» заполняется </a:t>
            </a:r>
            <a:r>
              <a:rPr lang="ru-RU" altLang="ru-RU" dirty="0">
                <a:solidFill>
                  <a:srgbClr val="F15C1E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при наличии указанной категории</a:t>
            </a:r>
            <a:endParaRPr lang="ru-RU" altLang="ru-RU" sz="700" dirty="0"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206EB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Дать согласие на обработку</a:t>
            </a:r>
            <a:endParaRPr lang="ru-RU" altLang="ru-RU" sz="700" dirty="0"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206EB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персональных данных</a:t>
            </a:r>
            <a:endParaRPr lang="ru-RU" altLang="ru-RU" sz="700" dirty="0"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206EB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Нажать кнопку</a:t>
            </a:r>
            <a:endParaRPr lang="ru-RU" altLang="ru-RU" sz="700" dirty="0"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F15C1E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«ОТПРАВИТЬ ЗАЯВЛЕНИЕ»</a:t>
            </a:r>
            <a:endParaRPr lang="ru-RU" altLang="ru-RU" sz="1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0312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303427"/>
            <a:ext cx="11745883" cy="198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96750" tIns="44436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206EB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Отслеживание заявлений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900" b="0" i="0" u="none" strike="noStrike" cap="none" normalizeH="0" baseline="0" dirty="0" smtClean="0">
                <a:ln>
                  <a:noFill/>
                </a:ln>
                <a:solidFill>
                  <a:srgbClr val="206EB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Войдите на портал «Работа России» с использованием подтвержденной учетной записи </a:t>
            </a:r>
            <a:r>
              <a:rPr kumimoji="0" lang="ru-RU" altLang="ru-RU" sz="1900" b="0" i="0" u="none" strike="noStrike" cap="none" normalizeH="0" baseline="0" dirty="0" err="1" smtClean="0">
                <a:ln>
                  <a:noFill/>
                </a:ln>
                <a:solidFill>
                  <a:srgbClr val="206EB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Госуслуги</a:t>
            </a:r>
            <a:r>
              <a:rPr kumimoji="0" lang="ru-RU" altLang="ru-RU" sz="1900" b="0" i="0" u="none" strike="noStrike" cap="none" normalizeH="0" baseline="0" dirty="0" smtClean="0">
                <a:ln>
                  <a:noFill/>
                </a:ln>
                <a:solidFill>
                  <a:srgbClr val="206EB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(ЕСИА)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900" b="0" i="0" u="none" strike="noStrike" cap="none" normalizeH="0" baseline="0" dirty="0" smtClean="0">
                <a:ln>
                  <a:noFill/>
                </a:ln>
                <a:solidFill>
                  <a:srgbClr val="206EB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В Личном кабинете выберите пункт меню «Все сервисы» и выберите в разделе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900" b="0" i="0" u="none" strike="noStrike" cap="none" normalizeH="0" baseline="0" dirty="0" smtClean="0">
                <a:ln>
                  <a:noFill/>
                </a:ln>
                <a:solidFill>
                  <a:srgbClr val="206EB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«Каталог услуг» пункт Заявления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49" name="Image 48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4" y="2626823"/>
            <a:ext cx="7953721" cy="2510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208048"/>
            <a:ext cx="184731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/>
            </a:r>
            <a:br>
              <a:rPr kumimoji="0" lang="ru-RU" altLang="ru-RU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0945" y="5403273"/>
            <a:ext cx="90193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206EB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На странице заявлений вы сможете ознакомиться с текущим статусом</a:t>
            </a:r>
            <a:endParaRPr lang="ru-RU" altLang="ru-RU" sz="700" dirty="0"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206EB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Вашего заявления.</a:t>
            </a:r>
            <a:endParaRPr lang="ru-RU" altLang="ru-RU" sz="1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9973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 4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354" y="1408014"/>
            <a:ext cx="299722" cy="20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Image 50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8" y="2125029"/>
            <a:ext cx="9867697" cy="3929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01598" y="432090"/>
            <a:ext cx="11228647" cy="814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96750" tIns="44436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206EB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Отслеживание заявлений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98477" y="1009309"/>
            <a:ext cx="1074864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025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025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025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025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025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025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025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025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025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25650" algn="l"/>
              </a:tabLst>
            </a:pPr>
            <a:r>
              <a:rPr kumimoji="0" lang="ru-RU" altLang="ru-RU" sz="1900" b="0" i="0" u="none" strike="noStrike" cap="none" normalizeH="0" baseline="0" dirty="0" smtClean="0">
                <a:ln>
                  <a:noFill/>
                </a:ln>
                <a:solidFill>
                  <a:srgbClr val="206EB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Также статус своих заявлений можно отслеживать, находясь в личном кабинете, нажав        на	значок уведомлений в правом верхнем углу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25650" algn="l"/>
              </a:tabLst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01599" y="1682406"/>
            <a:ext cx="11228647" cy="661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/>
            </a:r>
            <a:br>
              <a:rPr kumimoji="0" lang="ru-RU" altLang="ru-RU" sz="1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2946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" y="487742"/>
            <a:ext cx="11089178" cy="139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96750" tIns="44436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206EB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ОТКЛИКИ НА ВАКАНСИЮ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900" b="0" i="0" u="none" strike="noStrike" cap="none" normalizeH="0" baseline="0" dirty="0" smtClean="0">
                <a:ln>
                  <a:noFill/>
                </a:ln>
                <a:solidFill>
                  <a:srgbClr val="206EB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Когда Ваше заявление примет специалист Службы занятости и подберет Вам вакансии, в личном кабинете появится уведомление </a:t>
            </a:r>
            <a:r>
              <a:rPr kumimoji="0" lang="ru-RU" altLang="ru-RU" sz="1900" b="0" i="0" u="none" strike="noStrike" cap="none" normalizeH="0" baseline="0" dirty="0" smtClean="0">
                <a:ln>
                  <a:noFill/>
                </a:ln>
                <a:solidFill>
                  <a:srgbClr val="F15C1E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«Расстановка приоритетов по вакансиям»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097" name="Image 5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2277533"/>
            <a:ext cx="8045450" cy="4123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8494713" y="2868711"/>
            <a:ext cx="2694218" cy="3031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rgbClr val="206EB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dirty="0">
              <a:solidFill>
                <a:srgbClr val="206EB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206EB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Находясь в окне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206EB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уведомлений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206EB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нажмите на ссылку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206EB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«расставьте приоритеты».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900" b="0" i="0" u="none" strike="noStrike" cap="none" normalizeH="0" baseline="0" dirty="0" smtClean="0">
                <a:ln>
                  <a:noFill/>
                </a:ln>
                <a:solidFill>
                  <a:srgbClr val="F15C1E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Обратите внимание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900" b="0" i="0" u="none" strike="noStrike" cap="none" normalizeH="0" baseline="0" dirty="0" smtClean="0">
                <a:ln>
                  <a:noFill/>
                </a:ln>
                <a:solidFill>
                  <a:srgbClr val="F15C1E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на срок - до какого числа необходимо выполнить данное действие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0338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96750" tIns="44436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121" name="Image 5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93" y="1496290"/>
            <a:ext cx="7616796" cy="4962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525090"/>
            <a:ext cx="5993476" cy="82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96750" tIns="44436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206EB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ОТКЛИКИ НА ВАКАНСИЮ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/>
            </a:r>
            <a:b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210502" y="2975648"/>
            <a:ext cx="26850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206EB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В открывшемся окне</a:t>
            </a:r>
            <a:endParaRPr lang="ru-RU" altLang="ru-RU" sz="700" dirty="0"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206EB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нажмите на кнопку</a:t>
            </a:r>
            <a:endParaRPr lang="ru-RU" altLang="ru-RU" sz="700" dirty="0"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F15C1E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«Список вакансий»</a:t>
            </a:r>
            <a:endParaRPr lang="ru-RU" altLang="ru-RU" sz="1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4974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96750" tIns="33327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145" name="Image 5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28" y="1354975"/>
            <a:ext cx="7223125" cy="4986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-1" y="312724"/>
            <a:ext cx="7622772" cy="87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206EB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    ОТКЛИКИ НА ВАКАНСИЮ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/>
            </a:r>
            <a:b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9475" y="2734887"/>
            <a:ext cx="3258589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206EB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Вы окажетесь на странице с вакансиями от центра занятости, теперь</a:t>
            </a:r>
            <a:endParaRPr lang="ru-RU" altLang="ru-RU" sz="700" dirty="0"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206EB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необходимо нажать на</a:t>
            </a:r>
            <a:endParaRPr lang="ru-RU" altLang="ru-RU" sz="700" dirty="0"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206EB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кнопку «</a:t>
            </a:r>
            <a:r>
              <a:rPr lang="ru-RU" altLang="ru-RU" dirty="0">
                <a:solidFill>
                  <a:srgbClr val="F15C1E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Отправить в ЦЗН</a:t>
            </a:r>
            <a:r>
              <a:rPr lang="ru-RU" altLang="ru-RU" dirty="0">
                <a:solidFill>
                  <a:srgbClr val="206EB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»</a:t>
            </a:r>
            <a:endParaRPr lang="ru-RU" altLang="ru-RU" sz="700" dirty="0"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>
                <a:solidFill>
                  <a:srgbClr val="206EB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Статус вашего заявления изменится на</a:t>
            </a:r>
            <a:endParaRPr lang="ru-RU" altLang="ru-RU" sz="700" dirty="0"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>
                <a:solidFill>
                  <a:srgbClr val="206EB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«</a:t>
            </a:r>
            <a:r>
              <a:rPr lang="ru-RU" altLang="ru-RU" sz="1600" dirty="0">
                <a:solidFill>
                  <a:srgbClr val="F15C1E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Подтверждение вакансий</a:t>
            </a:r>
            <a:r>
              <a:rPr lang="ru-RU" altLang="ru-RU" sz="1600" dirty="0">
                <a:solidFill>
                  <a:srgbClr val="206EB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»</a:t>
            </a:r>
            <a:endParaRPr lang="ru-RU" altLang="ru-RU" sz="1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1405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670998"/>
            <a:ext cx="5060042" cy="179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96750" tIns="44436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rgbClr val="206EB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3200" dirty="0">
              <a:solidFill>
                <a:srgbClr val="206EB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206EB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СТАТУСЫ ЗАЯВЛЕНИЯ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169" name="Image 5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87" y="1128198"/>
            <a:ext cx="8401050" cy="5197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027621" y="2942705"/>
            <a:ext cx="26018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206EB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Статусы Вашего</a:t>
            </a:r>
            <a:endParaRPr lang="ru-RU" altLang="ru-RU" sz="700" dirty="0"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206EB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заявления после</a:t>
            </a:r>
            <a:endParaRPr lang="ru-RU" altLang="ru-RU" sz="700" dirty="0"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206EB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отправки отклика в ЦЗН</a:t>
            </a:r>
            <a:endParaRPr lang="ru-RU" altLang="ru-RU" sz="1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794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" y="775657"/>
            <a:ext cx="5810596" cy="814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96750" tIns="44436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206EB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СТАТУСЫ ЗАЯВЛЕНИЯ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49" name="Image 5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36" y="2102503"/>
            <a:ext cx="7635615" cy="4580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329353" y="2967335"/>
            <a:ext cx="28097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206EB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Статусы Вашего</a:t>
            </a:r>
            <a:endParaRPr lang="ru-RU" altLang="ru-RU" sz="700" dirty="0"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206EB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заявления после</a:t>
            </a:r>
            <a:endParaRPr lang="ru-RU" altLang="ru-RU" sz="700" dirty="0"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206EB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отправки отклика в ЦЗН</a:t>
            </a:r>
            <a:endParaRPr lang="ru-RU" altLang="ru-RU" sz="1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8481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" y="469805"/>
            <a:ext cx="9626138" cy="139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96750" tIns="44436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206EB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ОТКЛИКИ НА ВАКАНСИЮ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900" b="0" i="0" u="none" strike="noStrike" cap="none" normalizeH="0" baseline="0" dirty="0" smtClean="0">
                <a:ln>
                  <a:noFill/>
                </a:ln>
                <a:solidFill>
                  <a:srgbClr val="206EB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Когда специалист Службы занятости подтвердит вакансии, в личном кабинете появится уведомление </a:t>
            </a:r>
            <a:r>
              <a:rPr kumimoji="0" lang="ru-RU" altLang="ru-RU" sz="1900" b="0" i="0" u="none" strike="noStrike" cap="none" normalizeH="0" baseline="0" dirty="0" smtClean="0">
                <a:ln>
                  <a:noFill/>
                </a:ln>
                <a:solidFill>
                  <a:srgbClr val="F15C1E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«Прохождение собеседований»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3" name="Group 55"/>
          <p:cNvGrpSpPr>
            <a:grpSpLocks/>
          </p:cNvGrpSpPr>
          <p:nvPr/>
        </p:nvGrpSpPr>
        <p:grpSpPr>
          <a:xfrm>
            <a:off x="523875" y="2069869"/>
            <a:ext cx="7524750" cy="4339243"/>
            <a:chOff x="0" y="0"/>
            <a:chExt cx="7525384" cy="4457065"/>
          </a:xfrm>
        </p:grpSpPr>
        <p:pic>
          <p:nvPicPr>
            <p:cNvPr id="4" name="Image 5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7525126" cy="4456947"/>
            </a:xfrm>
            <a:prstGeom prst="rect">
              <a:avLst/>
            </a:prstGeom>
          </p:spPr>
        </p:pic>
        <p:sp>
          <p:nvSpPr>
            <p:cNvPr id="5" name="Graphic 57"/>
            <p:cNvSpPr/>
            <p:nvPr/>
          </p:nvSpPr>
          <p:spPr>
            <a:xfrm>
              <a:off x="1277874" y="3523491"/>
              <a:ext cx="1531620" cy="192405"/>
            </a:xfrm>
            <a:custGeom>
              <a:avLst/>
              <a:gdLst/>
              <a:ahLst/>
              <a:cxnLst/>
              <a:rect l="l" t="t" r="r" b="b"/>
              <a:pathLst>
                <a:path w="1531620" h="192405">
                  <a:moveTo>
                    <a:pt x="0" y="32004"/>
                  </a:moveTo>
                  <a:lnTo>
                    <a:pt x="2518" y="19556"/>
                  </a:lnTo>
                  <a:lnTo>
                    <a:pt x="9382" y="9382"/>
                  </a:lnTo>
                  <a:lnTo>
                    <a:pt x="19556" y="2518"/>
                  </a:lnTo>
                  <a:lnTo>
                    <a:pt x="32003" y="0"/>
                  </a:lnTo>
                  <a:lnTo>
                    <a:pt x="1499616" y="0"/>
                  </a:lnTo>
                  <a:lnTo>
                    <a:pt x="1512063" y="2518"/>
                  </a:lnTo>
                  <a:lnTo>
                    <a:pt x="1522237" y="9382"/>
                  </a:lnTo>
                  <a:lnTo>
                    <a:pt x="1529101" y="19556"/>
                  </a:lnTo>
                  <a:lnTo>
                    <a:pt x="1531620" y="32004"/>
                  </a:lnTo>
                  <a:lnTo>
                    <a:pt x="1531620" y="160020"/>
                  </a:lnTo>
                  <a:lnTo>
                    <a:pt x="1529101" y="172467"/>
                  </a:lnTo>
                  <a:lnTo>
                    <a:pt x="1522237" y="182641"/>
                  </a:lnTo>
                  <a:lnTo>
                    <a:pt x="1512063" y="189505"/>
                  </a:lnTo>
                  <a:lnTo>
                    <a:pt x="1499616" y="192024"/>
                  </a:lnTo>
                  <a:lnTo>
                    <a:pt x="32003" y="192024"/>
                  </a:lnTo>
                  <a:lnTo>
                    <a:pt x="19556" y="189505"/>
                  </a:lnTo>
                  <a:lnTo>
                    <a:pt x="9382" y="182641"/>
                  </a:lnTo>
                  <a:lnTo>
                    <a:pt x="2518" y="172467"/>
                  </a:lnTo>
                  <a:lnTo>
                    <a:pt x="0" y="160020"/>
                  </a:lnTo>
                  <a:lnTo>
                    <a:pt x="0" y="32004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8678332" y="2536448"/>
            <a:ext cx="2751667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>
                <a:solidFill>
                  <a:srgbClr val="206EB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Находясь в окне</a:t>
            </a:r>
            <a:endParaRPr lang="ru-RU" altLang="ru-RU" sz="700" dirty="0"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>
                <a:solidFill>
                  <a:srgbClr val="206EB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уведомлений</a:t>
            </a:r>
            <a:endParaRPr lang="ru-RU" altLang="ru-RU" sz="700" dirty="0"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>
                <a:solidFill>
                  <a:srgbClr val="206EB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нажмите на ссылку со</a:t>
            </a:r>
            <a:endParaRPr lang="ru-RU" altLang="ru-RU" sz="700" dirty="0"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>
                <a:solidFill>
                  <a:srgbClr val="206EB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«списком вакансий».</a:t>
            </a:r>
            <a:endParaRPr lang="ru-RU" altLang="ru-RU" sz="700" dirty="0"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F15C1E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Обратите внимание</a:t>
            </a:r>
            <a:endParaRPr lang="ru-RU" altLang="ru-RU" sz="700" dirty="0"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F15C1E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на срок - до какого числа необходимо выполнить данное действие</a:t>
            </a:r>
            <a:endParaRPr lang="ru-RU" altLang="ru-RU" sz="1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705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5" name="Imag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075" y="600075"/>
            <a:ext cx="8686800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4" name="Imag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75" y="1831975"/>
            <a:ext cx="9828213" cy="475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4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smtClean="0">
                <a:ln>
                  <a:noFill/>
                </a:ln>
                <a:solidFill>
                  <a:srgbClr val="206EB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Для авторизации на единой цифровой платформе, необходимо перейти на сайт </a:t>
            </a:r>
            <a:r>
              <a:rPr kumimoji="0" lang="ru-RU" altLang="ru-RU" sz="2000" b="1" i="0" u="none" strike="noStrike" cap="none" normalizeH="0" baseline="0" smtClean="0">
                <a:ln>
                  <a:noFill/>
                </a:ln>
                <a:solidFill>
                  <a:srgbClr val="F15C1E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trudvsem.ru</a:t>
            </a:r>
            <a:endParaRPr kumimoji="0" lang="ru-RU" alt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" name="Rectangle 45"/>
          <p:cNvSpPr>
            <a:spLocks noChangeArrowheads="1"/>
          </p:cNvSpPr>
          <p:nvPr/>
        </p:nvSpPr>
        <p:spPr bwMode="auto">
          <a:xfrm>
            <a:off x="0" y="4603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/>
            </a:r>
            <a:br>
              <a:rPr kumimoji="0" lang="ru-RU" altLang="ru-RU" sz="1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endParaRPr kumimoji="0" lang="ru-RU" alt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3078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-670998"/>
            <a:ext cx="4210065" cy="179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96750" tIns="44436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rgbClr val="206EB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3200" dirty="0">
              <a:solidFill>
                <a:srgbClr val="206EB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206EB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СОБЕСЕДОВАНИЕ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3" name="Group 58"/>
          <p:cNvGrpSpPr>
            <a:grpSpLocks/>
          </p:cNvGrpSpPr>
          <p:nvPr/>
        </p:nvGrpSpPr>
        <p:grpSpPr>
          <a:xfrm>
            <a:off x="577215" y="1481667"/>
            <a:ext cx="7145020" cy="4385733"/>
            <a:chOff x="0" y="0"/>
            <a:chExt cx="7145020" cy="3514725"/>
          </a:xfrm>
        </p:grpSpPr>
        <p:pic>
          <p:nvPicPr>
            <p:cNvPr id="4" name="Image 5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7144511" cy="3514344"/>
            </a:xfrm>
            <a:prstGeom prst="rect">
              <a:avLst/>
            </a:prstGeom>
          </p:spPr>
        </p:pic>
        <p:sp>
          <p:nvSpPr>
            <p:cNvPr id="5" name="Graphic 60"/>
            <p:cNvSpPr/>
            <p:nvPr/>
          </p:nvSpPr>
          <p:spPr>
            <a:xfrm>
              <a:off x="750569" y="2359914"/>
              <a:ext cx="2612390" cy="247015"/>
            </a:xfrm>
            <a:custGeom>
              <a:avLst/>
              <a:gdLst/>
              <a:ahLst/>
              <a:cxnLst/>
              <a:rect l="l" t="t" r="r" b="b"/>
              <a:pathLst>
                <a:path w="2612390" h="247015">
                  <a:moveTo>
                    <a:pt x="0" y="41148"/>
                  </a:moveTo>
                  <a:lnTo>
                    <a:pt x="3232" y="25128"/>
                  </a:lnTo>
                  <a:lnTo>
                    <a:pt x="12049" y="12049"/>
                  </a:lnTo>
                  <a:lnTo>
                    <a:pt x="25128" y="3232"/>
                  </a:lnTo>
                  <a:lnTo>
                    <a:pt x="41147" y="0"/>
                  </a:lnTo>
                  <a:lnTo>
                    <a:pt x="2570988" y="0"/>
                  </a:lnTo>
                  <a:lnTo>
                    <a:pt x="2587007" y="3232"/>
                  </a:lnTo>
                  <a:lnTo>
                    <a:pt x="2600086" y="12049"/>
                  </a:lnTo>
                  <a:lnTo>
                    <a:pt x="2608903" y="25128"/>
                  </a:lnTo>
                  <a:lnTo>
                    <a:pt x="2612136" y="41148"/>
                  </a:lnTo>
                  <a:lnTo>
                    <a:pt x="2612136" y="205739"/>
                  </a:lnTo>
                  <a:lnTo>
                    <a:pt x="2608903" y="221759"/>
                  </a:lnTo>
                  <a:lnTo>
                    <a:pt x="2600086" y="234838"/>
                  </a:lnTo>
                  <a:lnTo>
                    <a:pt x="2587007" y="243655"/>
                  </a:lnTo>
                  <a:lnTo>
                    <a:pt x="2570988" y="246887"/>
                  </a:lnTo>
                  <a:lnTo>
                    <a:pt x="41147" y="246887"/>
                  </a:lnTo>
                  <a:lnTo>
                    <a:pt x="25128" y="243655"/>
                  </a:lnTo>
                  <a:lnTo>
                    <a:pt x="12049" y="234838"/>
                  </a:lnTo>
                  <a:lnTo>
                    <a:pt x="3232" y="221759"/>
                  </a:lnTo>
                  <a:lnTo>
                    <a:pt x="0" y="205739"/>
                  </a:lnTo>
                  <a:lnTo>
                    <a:pt x="0" y="41148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7913716" y="3339868"/>
            <a:ext cx="36517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206EB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Нажмите на наименование вакансии правой кнопкой мыши</a:t>
            </a:r>
            <a:endParaRPr lang="ru-RU" altLang="ru-RU" sz="700" dirty="0"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206EB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«</a:t>
            </a:r>
            <a:r>
              <a:rPr lang="ru-RU" altLang="ru-RU" dirty="0">
                <a:solidFill>
                  <a:srgbClr val="F15C1E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Открыть ссылку в новой вкладке</a:t>
            </a:r>
            <a:r>
              <a:rPr lang="ru-RU" altLang="ru-RU" dirty="0">
                <a:solidFill>
                  <a:srgbClr val="206EB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»</a:t>
            </a:r>
            <a:endParaRPr lang="ru-RU" altLang="ru-RU" sz="1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6947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286277"/>
            <a:ext cx="4210065" cy="1029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96750" tIns="44436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rgbClr val="206EB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206EB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СОБЕСЕДОВАНИЕ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5121" name="Image 6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2103119"/>
            <a:ext cx="9398000" cy="4472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5397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/>
            </a:r>
            <a:br>
              <a:rPr kumimoji="0" lang="ru-RU" altLang="ru-RU" sz="1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447" y="1088967"/>
            <a:ext cx="90608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206EB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На открывшейся странице можно ознакомиться с деталями вакансии.</a:t>
            </a:r>
            <a:endParaRPr lang="ru-RU" altLang="ru-RU" sz="700" dirty="0"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206EB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Нажмите на кнопку «</a:t>
            </a:r>
            <a:r>
              <a:rPr lang="ru-RU" altLang="ru-RU" dirty="0">
                <a:solidFill>
                  <a:srgbClr val="F15C1E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откликнуться</a:t>
            </a:r>
            <a:r>
              <a:rPr lang="ru-RU" altLang="ru-RU" dirty="0">
                <a:solidFill>
                  <a:srgbClr val="206EB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»</a:t>
            </a:r>
            <a:endParaRPr lang="ru-RU" altLang="ru-RU" sz="7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5135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-1063413"/>
            <a:ext cx="6715687" cy="2584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96750" tIns="44436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rgbClr val="206EB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3200" dirty="0">
              <a:solidFill>
                <a:srgbClr val="206EB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rgbClr val="206EB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206EB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СОБЕСЕДОВАНИЕ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900" b="0" i="0" u="none" strike="noStrike" cap="none" normalizeH="0" baseline="0" dirty="0" smtClean="0">
                <a:ln>
                  <a:noFill/>
                </a:ln>
                <a:solidFill>
                  <a:srgbClr val="206EB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В открывшемся окне нажмите еще раз «</a:t>
            </a:r>
            <a:r>
              <a:rPr kumimoji="0" lang="ru-RU" altLang="ru-RU" sz="1900" b="0" i="0" u="none" strike="noStrike" cap="none" normalizeH="0" baseline="0" dirty="0" smtClean="0">
                <a:ln>
                  <a:noFill/>
                </a:ln>
                <a:solidFill>
                  <a:srgbClr val="F15C1E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откликнуться</a:t>
            </a:r>
            <a:r>
              <a:rPr kumimoji="0" lang="ru-RU" altLang="ru-RU" sz="1900" b="0" i="0" u="none" strike="noStrike" cap="none" normalizeH="0" baseline="0" dirty="0" smtClean="0">
                <a:ln>
                  <a:noFill/>
                </a:ln>
                <a:solidFill>
                  <a:srgbClr val="206EB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»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3" name="Group 62"/>
          <p:cNvGrpSpPr>
            <a:grpSpLocks/>
          </p:cNvGrpSpPr>
          <p:nvPr/>
        </p:nvGrpSpPr>
        <p:grpSpPr>
          <a:xfrm>
            <a:off x="470535" y="2502131"/>
            <a:ext cx="7326803" cy="3873731"/>
            <a:chOff x="0" y="0"/>
            <a:chExt cx="6120765" cy="3858895"/>
          </a:xfrm>
        </p:grpSpPr>
        <p:pic>
          <p:nvPicPr>
            <p:cNvPr id="4" name="Image 6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6120384" cy="3775088"/>
            </a:xfrm>
            <a:prstGeom prst="rect">
              <a:avLst/>
            </a:prstGeom>
          </p:spPr>
        </p:pic>
        <p:sp>
          <p:nvSpPr>
            <p:cNvPr id="5" name="Graphic 64"/>
            <p:cNvSpPr/>
            <p:nvPr/>
          </p:nvSpPr>
          <p:spPr>
            <a:xfrm>
              <a:off x="4501134" y="3367278"/>
              <a:ext cx="1419225" cy="472440"/>
            </a:xfrm>
            <a:custGeom>
              <a:avLst/>
              <a:gdLst/>
              <a:ahLst/>
              <a:cxnLst/>
              <a:rect l="l" t="t" r="r" b="b"/>
              <a:pathLst>
                <a:path w="1419225" h="472440">
                  <a:moveTo>
                    <a:pt x="0" y="78740"/>
                  </a:moveTo>
                  <a:lnTo>
                    <a:pt x="6195" y="48113"/>
                  </a:lnTo>
                  <a:lnTo>
                    <a:pt x="23082" y="23082"/>
                  </a:lnTo>
                  <a:lnTo>
                    <a:pt x="48113" y="6195"/>
                  </a:lnTo>
                  <a:lnTo>
                    <a:pt x="78739" y="0"/>
                  </a:lnTo>
                  <a:lnTo>
                    <a:pt x="1340103" y="0"/>
                  </a:lnTo>
                  <a:lnTo>
                    <a:pt x="1370730" y="6195"/>
                  </a:lnTo>
                  <a:lnTo>
                    <a:pt x="1395761" y="23082"/>
                  </a:lnTo>
                  <a:lnTo>
                    <a:pt x="1412648" y="48113"/>
                  </a:lnTo>
                  <a:lnTo>
                    <a:pt x="1418844" y="78740"/>
                  </a:lnTo>
                  <a:lnTo>
                    <a:pt x="1418844" y="393700"/>
                  </a:lnTo>
                  <a:lnTo>
                    <a:pt x="1412648" y="424326"/>
                  </a:lnTo>
                  <a:lnTo>
                    <a:pt x="1395761" y="449357"/>
                  </a:lnTo>
                  <a:lnTo>
                    <a:pt x="1370730" y="466244"/>
                  </a:lnTo>
                  <a:lnTo>
                    <a:pt x="1340103" y="472440"/>
                  </a:lnTo>
                  <a:lnTo>
                    <a:pt x="78739" y="472440"/>
                  </a:lnTo>
                  <a:lnTo>
                    <a:pt x="48113" y="466244"/>
                  </a:lnTo>
                  <a:lnTo>
                    <a:pt x="23082" y="449357"/>
                  </a:lnTo>
                  <a:lnTo>
                    <a:pt x="6195" y="424326"/>
                  </a:lnTo>
                  <a:lnTo>
                    <a:pt x="0" y="393700"/>
                  </a:lnTo>
                  <a:lnTo>
                    <a:pt x="0" y="78740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53816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/>
            </a:r>
            <a:br>
              <a:rPr kumimoji="0" lang="ru-RU" altLang="ru-RU" sz="1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6359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-1209606"/>
            <a:ext cx="9620136" cy="2876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96750" tIns="44436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rgbClr val="206EB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3200" dirty="0">
              <a:solidFill>
                <a:srgbClr val="206EB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rgbClr val="206EB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206EB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СОБЕСЕДОВАНИЕ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900" b="0" i="0" u="none" strike="noStrike" cap="none" normalizeH="0" baseline="0" dirty="0" smtClean="0">
                <a:ln>
                  <a:noFill/>
                </a:ln>
                <a:solidFill>
                  <a:srgbClr val="206EB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В правом верхнем углу появится сообщение об успешном отклике на вакансию.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900" b="0" i="0" u="none" strike="noStrike" cap="none" normalizeH="0" baseline="0" dirty="0" smtClean="0">
                <a:ln>
                  <a:noFill/>
                </a:ln>
                <a:solidFill>
                  <a:srgbClr val="206EB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Закройте текущую вкладку в браузере.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3" name="Group 65"/>
          <p:cNvGrpSpPr>
            <a:grpSpLocks/>
          </p:cNvGrpSpPr>
          <p:nvPr/>
        </p:nvGrpSpPr>
        <p:grpSpPr>
          <a:xfrm>
            <a:off x="299720" y="1666808"/>
            <a:ext cx="10422890" cy="4542799"/>
            <a:chOff x="0" y="0"/>
            <a:chExt cx="10422890" cy="3235325"/>
          </a:xfrm>
        </p:grpSpPr>
        <p:pic>
          <p:nvPicPr>
            <p:cNvPr id="4" name="Image 6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0296144" cy="3234698"/>
            </a:xfrm>
            <a:prstGeom prst="rect">
              <a:avLst/>
            </a:prstGeom>
          </p:spPr>
        </p:pic>
        <p:sp>
          <p:nvSpPr>
            <p:cNvPr id="5" name="Graphic 67"/>
            <p:cNvSpPr/>
            <p:nvPr/>
          </p:nvSpPr>
          <p:spPr>
            <a:xfrm>
              <a:off x="6384797" y="92972"/>
              <a:ext cx="4018915" cy="593090"/>
            </a:xfrm>
            <a:custGeom>
              <a:avLst/>
              <a:gdLst/>
              <a:ahLst/>
              <a:cxnLst/>
              <a:rect l="l" t="t" r="r" b="b"/>
              <a:pathLst>
                <a:path w="4018915" h="593090">
                  <a:moveTo>
                    <a:pt x="0" y="98805"/>
                  </a:moveTo>
                  <a:lnTo>
                    <a:pt x="7758" y="60328"/>
                  </a:lnTo>
                  <a:lnTo>
                    <a:pt x="28924" y="28924"/>
                  </a:lnTo>
                  <a:lnTo>
                    <a:pt x="60328" y="7758"/>
                  </a:lnTo>
                  <a:lnTo>
                    <a:pt x="98805" y="0"/>
                  </a:lnTo>
                  <a:lnTo>
                    <a:pt x="3919981" y="0"/>
                  </a:lnTo>
                  <a:lnTo>
                    <a:pt x="3958459" y="7758"/>
                  </a:lnTo>
                  <a:lnTo>
                    <a:pt x="3989863" y="28924"/>
                  </a:lnTo>
                  <a:lnTo>
                    <a:pt x="4011029" y="60328"/>
                  </a:lnTo>
                  <a:lnTo>
                    <a:pt x="4018788" y="98805"/>
                  </a:lnTo>
                  <a:lnTo>
                    <a:pt x="4018788" y="494029"/>
                  </a:lnTo>
                  <a:lnTo>
                    <a:pt x="4011029" y="532507"/>
                  </a:lnTo>
                  <a:lnTo>
                    <a:pt x="3989863" y="563911"/>
                  </a:lnTo>
                  <a:lnTo>
                    <a:pt x="3958459" y="585077"/>
                  </a:lnTo>
                  <a:lnTo>
                    <a:pt x="3919981" y="592836"/>
                  </a:lnTo>
                  <a:lnTo>
                    <a:pt x="98805" y="592836"/>
                  </a:lnTo>
                  <a:lnTo>
                    <a:pt x="60328" y="585077"/>
                  </a:lnTo>
                  <a:lnTo>
                    <a:pt x="28924" y="563911"/>
                  </a:lnTo>
                  <a:lnTo>
                    <a:pt x="7758" y="532507"/>
                  </a:lnTo>
                  <a:lnTo>
                    <a:pt x="0" y="494029"/>
                  </a:lnTo>
                  <a:lnTo>
                    <a:pt x="0" y="98805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4810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/>
            </a:r>
            <a:br>
              <a:rPr kumimoji="0" lang="ru-RU" altLang="ru-RU" sz="1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4822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000805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96750" tIns="44436" rIns="228528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193" name="Image 68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1" y="1346663"/>
            <a:ext cx="6679854" cy="4821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-981007"/>
            <a:ext cx="10008053" cy="2876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96750" tIns="44436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rgbClr val="206EB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3200" dirty="0">
              <a:solidFill>
                <a:srgbClr val="206EB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rgbClr val="206EB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206EB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СОБЕСЕДОВАНИЕ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/>
            </a:r>
            <a:b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/>
            </a:r>
            <a:b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381702" y="2274838"/>
            <a:ext cx="4264429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206EB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Вы опять окажетесь на</a:t>
            </a:r>
            <a:endParaRPr lang="ru-RU" altLang="ru-RU" sz="700" dirty="0"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206EB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странице с вакансиями от центра занятости.</a:t>
            </a:r>
            <a:endParaRPr lang="ru-RU" altLang="ru-RU" sz="700" dirty="0"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dirty="0" smtClean="0">
              <a:solidFill>
                <a:srgbClr val="206EB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solidFill>
                  <a:srgbClr val="206EB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Убедитесь</a:t>
            </a:r>
            <a:r>
              <a:rPr lang="ru-RU" altLang="ru-RU" dirty="0">
                <a:solidFill>
                  <a:srgbClr val="206EB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, у Вас</a:t>
            </a:r>
            <a:endParaRPr lang="ru-RU" altLang="ru-RU" sz="700" dirty="0"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206EB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обновился статус отклика.</a:t>
            </a:r>
            <a:endParaRPr lang="ru-RU" altLang="ru-RU" sz="700" dirty="0"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dirty="0" smtClean="0">
              <a:solidFill>
                <a:srgbClr val="206EB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solidFill>
                  <a:srgbClr val="206EB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Если </a:t>
            </a:r>
            <a:r>
              <a:rPr lang="ru-RU" altLang="ru-RU" dirty="0">
                <a:solidFill>
                  <a:srgbClr val="206EB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этого не произошло, обновите страницу, либо нажмите на клавиатуре клавишу «F5».</a:t>
            </a:r>
            <a:endParaRPr lang="ru-RU" altLang="ru-RU" sz="700" dirty="0"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dirty="0" smtClean="0">
              <a:solidFill>
                <a:srgbClr val="206EB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solidFill>
                  <a:srgbClr val="206EB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Нажмите </a:t>
            </a:r>
            <a:r>
              <a:rPr lang="ru-RU" altLang="ru-RU" dirty="0">
                <a:solidFill>
                  <a:srgbClr val="206EB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на кнопку</a:t>
            </a:r>
            <a:endParaRPr lang="ru-RU" altLang="ru-RU" sz="700" dirty="0"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206EB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«Отправить в ЦЗН» внизу страницы</a:t>
            </a:r>
            <a:endParaRPr lang="ru-RU" altLang="ru-RU" sz="105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7249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70934" y="305998"/>
            <a:ext cx="8068734" cy="1387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96750" tIns="33327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206EB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ОТСЛЕЖИВАНИЕ ЗАЯВЛЕНИЙ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900" b="0" i="0" u="none" strike="noStrike" cap="none" normalizeH="0" baseline="0" dirty="0" smtClean="0">
                <a:ln>
                  <a:noFill/>
                </a:ln>
                <a:solidFill>
                  <a:srgbClr val="206EB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В период временного трудоустройства Вам может быть назначена материальная поддержка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217" name="Image 7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86" y="2015067"/>
            <a:ext cx="8556413" cy="4148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-2522925" y="240640"/>
            <a:ext cx="14714925" cy="661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/>
            </a:r>
            <a:br>
              <a:rPr kumimoji="0" lang="ru-RU" altLang="ru-RU" sz="1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408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5619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/>
            </a:r>
            <a:br>
              <a:rPr kumimoji="0" lang="ru-RU" altLang="ru-RU" sz="1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34" name="Group 4"/>
          <p:cNvGrpSpPr>
            <a:grpSpLocks/>
          </p:cNvGrpSpPr>
          <p:nvPr/>
        </p:nvGrpSpPr>
        <p:grpSpPr>
          <a:xfrm>
            <a:off x="0" y="0"/>
            <a:ext cx="1524000" cy="219710"/>
            <a:chOff x="0" y="0"/>
            <a:chExt cx="1524000" cy="219710"/>
          </a:xfrm>
        </p:grpSpPr>
        <p:sp>
          <p:nvSpPr>
            <p:cNvPr id="35" name="Graphic 5"/>
            <p:cNvSpPr/>
            <p:nvPr/>
          </p:nvSpPr>
          <p:spPr>
            <a:xfrm>
              <a:off x="6095" y="6095"/>
              <a:ext cx="1511935" cy="207645"/>
            </a:xfrm>
            <a:custGeom>
              <a:avLst/>
              <a:gdLst/>
              <a:ahLst/>
              <a:cxnLst/>
              <a:rect l="l" t="t" r="r" b="b"/>
              <a:pathLst>
                <a:path w="1511935" h="207645">
                  <a:moveTo>
                    <a:pt x="1408176" y="0"/>
                  </a:moveTo>
                  <a:lnTo>
                    <a:pt x="1408176" y="51816"/>
                  </a:lnTo>
                  <a:lnTo>
                    <a:pt x="0" y="51816"/>
                  </a:lnTo>
                  <a:lnTo>
                    <a:pt x="0" y="155448"/>
                  </a:lnTo>
                  <a:lnTo>
                    <a:pt x="1408176" y="155448"/>
                  </a:lnTo>
                  <a:lnTo>
                    <a:pt x="1408176" y="207264"/>
                  </a:lnTo>
                  <a:lnTo>
                    <a:pt x="1511807" y="103632"/>
                  </a:lnTo>
                  <a:lnTo>
                    <a:pt x="140817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36" name="Graphic 6"/>
            <p:cNvSpPr/>
            <p:nvPr/>
          </p:nvSpPr>
          <p:spPr>
            <a:xfrm>
              <a:off x="6095" y="6095"/>
              <a:ext cx="1511935" cy="207645"/>
            </a:xfrm>
            <a:custGeom>
              <a:avLst/>
              <a:gdLst/>
              <a:ahLst/>
              <a:cxnLst/>
              <a:rect l="l" t="t" r="r" b="b"/>
              <a:pathLst>
                <a:path w="1511935" h="207645">
                  <a:moveTo>
                    <a:pt x="0" y="51816"/>
                  </a:moveTo>
                  <a:lnTo>
                    <a:pt x="1408176" y="51816"/>
                  </a:lnTo>
                  <a:lnTo>
                    <a:pt x="1408176" y="0"/>
                  </a:lnTo>
                  <a:lnTo>
                    <a:pt x="1511807" y="103632"/>
                  </a:lnTo>
                  <a:lnTo>
                    <a:pt x="1408176" y="207264"/>
                  </a:lnTo>
                  <a:lnTo>
                    <a:pt x="1408176" y="155448"/>
                  </a:lnTo>
                  <a:lnTo>
                    <a:pt x="0" y="155448"/>
                  </a:lnTo>
                  <a:lnTo>
                    <a:pt x="0" y="51816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  <p:pic>
        <p:nvPicPr>
          <p:cNvPr id="5151" name="Image 7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30" y="2506479"/>
            <a:ext cx="3105150" cy="4287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55" name="Imag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343" y="2668385"/>
            <a:ext cx="6856413" cy="3923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36"/>
          <p:cNvSpPr>
            <a:spLocks noChangeArrowheads="1"/>
          </p:cNvSpPr>
          <p:nvPr/>
        </p:nvSpPr>
        <p:spPr bwMode="auto">
          <a:xfrm rot="10800000" flipV="1">
            <a:off x="1518030" y="-379660"/>
            <a:ext cx="10401041" cy="2500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65048" tIns="774456" rIns="228528" bIns="17774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206EB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Авторизация на единой цифровой платформе «Работа в России»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206EB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Необходимо нажать на кнопку «Войти через портал «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206EB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Госуслуги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206EB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».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206EB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На открывшейся странице ввести почту и пароль соискателя и нажать на кнопку 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F15C1E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«Войти»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/>
            </a:r>
            <a:b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Rectangle 37"/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Rectangle 38"/>
          <p:cNvSpPr>
            <a:spLocks noChangeArrowheads="1"/>
          </p:cNvSpPr>
          <p:nvPr/>
        </p:nvSpPr>
        <p:spPr bwMode="auto">
          <a:xfrm>
            <a:off x="6989763" y="6762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Rectangle 39"/>
          <p:cNvSpPr>
            <a:spLocks noChangeArrowheads="1"/>
          </p:cNvSpPr>
          <p:nvPr/>
        </p:nvSpPr>
        <p:spPr bwMode="auto">
          <a:xfrm>
            <a:off x="6989763" y="53149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602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142425"/>
            <a:ext cx="11055927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206EB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После авторизации на единой цифровой платформе «Работа в России» через учетную запись ЕСИА,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206EB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Вы попадаете в 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F15C1E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личный кабинет соискателя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44" name="Image 8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2074333"/>
            <a:ext cx="8534400" cy="3742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5619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/>
            </a:r>
            <a:br>
              <a:rPr kumimoji="0" lang="ru-RU" altLang="ru-RU" sz="1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394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/>
          <p:cNvGrpSpPr>
            <a:grpSpLocks/>
          </p:cNvGrpSpPr>
          <p:nvPr/>
        </p:nvGrpSpPr>
        <p:grpSpPr>
          <a:xfrm>
            <a:off x="2610889" y="543423"/>
            <a:ext cx="303530" cy="234950"/>
            <a:chOff x="0" y="0"/>
            <a:chExt cx="303530" cy="234950"/>
          </a:xfrm>
        </p:grpSpPr>
        <p:sp>
          <p:nvSpPr>
            <p:cNvPr id="5" name="Graphic 10"/>
            <p:cNvSpPr/>
            <p:nvPr/>
          </p:nvSpPr>
          <p:spPr>
            <a:xfrm>
              <a:off x="6095" y="6095"/>
              <a:ext cx="291465" cy="222885"/>
            </a:xfrm>
            <a:custGeom>
              <a:avLst/>
              <a:gdLst/>
              <a:ahLst/>
              <a:cxnLst/>
              <a:rect l="l" t="t" r="r" b="b"/>
              <a:pathLst>
                <a:path w="291465" h="222885">
                  <a:moveTo>
                    <a:pt x="291083" y="0"/>
                  </a:moveTo>
                  <a:lnTo>
                    <a:pt x="0" y="0"/>
                  </a:lnTo>
                  <a:lnTo>
                    <a:pt x="145542" y="222504"/>
                  </a:lnTo>
                  <a:lnTo>
                    <a:pt x="291083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6" name="Graphic 11"/>
            <p:cNvSpPr/>
            <p:nvPr/>
          </p:nvSpPr>
          <p:spPr>
            <a:xfrm>
              <a:off x="6095" y="6095"/>
              <a:ext cx="291465" cy="222885"/>
            </a:xfrm>
            <a:custGeom>
              <a:avLst/>
              <a:gdLst/>
              <a:ahLst/>
              <a:cxnLst/>
              <a:rect l="l" t="t" r="r" b="b"/>
              <a:pathLst>
                <a:path w="291465" h="222885">
                  <a:moveTo>
                    <a:pt x="291083" y="0"/>
                  </a:moveTo>
                  <a:lnTo>
                    <a:pt x="145542" y="222504"/>
                  </a:lnTo>
                  <a:lnTo>
                    <a:pt x="0" y="0"/>
                  </a:lnTo>
                  <a:lnTo>
                    <a:pt x="291083" y="0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  <p:pic>
        <p:nvPicPr>
          <p:cNvPr id="7169" name="Image 1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788" y="1606674"/>
            <a:ext cx="10058400" cy="489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-1" y="-86222"/>
            <a:ext cx="10715105" cy="629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2066" tIns="44436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206EB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Создание резюме в личном кабинете соискателя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593725" y="584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662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662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662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662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662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662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662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662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662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2238" algn="l"/>
              </a:tabLst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206EB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При нажатии на	рядом с пунктом меню «Мои резюме» выбираем 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F15C1E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«Добавить резюме»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817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-359765"/>
            <a:ext cx="12053455" cy="1575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2066" tIns="36501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rgbClr val="206EB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206EB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Создание резюме в личном кабинете соискателя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206EB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При нажатии на кнопку «Добавить резюме» открывается окно 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F15C1E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«Создание резюме»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3" name="Group 13"/>
          <p:cNvGrpSpPr>
            <a:grpSpLocks/>
          </p:cNvGrpSpPr>
          <p:nvPr/>
        </p:nvGrpSpPr>
        <p:grpSpPr>
          <a:xfrm>
            <a:off x="262679" y="1438101"/>
            <a:ext cx="5722485" cy="4987637"/>
            <a:chOff x="0" y="0"/>
            <a:chExt cx="9351010" cy="5567045"/>
          </a:xfrm>
        </p:grpSpPr>
        <p:pic>
          <p:nvPicPr>
            <p:cNvPr id="4" name="Image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5254752" cy="5566668"/>
            </a:xfrm>
            <a:prstGeom prst="rect">
              <a:avLst/>
            </a:prstGeom>
          </p:spPr>
        </p:pic>
        <p:pic>
          <p:nvPicPr>
            <p:cNvPr id="5" name="Image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64277" y="1877079"/>
              <a:ext cx="4086224" cy="1714851"/>
            </a:xfrm>
            <a:prstGeom prst="rect">
              <a:avLst/>
            </a:prstGeom>
          </p:spPr>
        </p:pic>
      </p:grp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916188" y="1347113"/>
            <a:ext cx="444731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sng" strike="noStrike" cap="none" normalizeH="0" baseline="0" dirty="0" smtClean="0">
                <a:ln>
                  <a:noFill/>
                </a:ln>
                <a:solidFill>
                  <a:srgbClr val="206EB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Блок ОСНОВНАЯ ИНФОРМАЦИЯ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206EB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В поле желаемая должность </a:t>
            </a:r>
            <a:r>
              <a:rPr kumimoji="0" lang="ru-RU" altLang="ru-RU" sz="1400" b="1" i="0" u="sng" strike="noStrike" cap="none" normalizeH="0" baseline="0" dirty="0" smtClean="0">
                <a:ln>
                  <a:noFill/>
                </a:ln>
                <a:solidFill>
                  <a:srgbClr val="206EB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обязательно указывается фраза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206EB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: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15C1E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«временное трудоустройство несовершеннолетних»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206EB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В поле профессия указывается желаемая профессия,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206EB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например: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206EB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В поле сфера деятельности выбрать из списка: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15C1E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«Работы, не требующие квалификации»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206EB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В поле зарплата укажите желаемую (реальную) сумму 32711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206EB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руб</a:t>
            </a:r>
            <a: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405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98517" y="2286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2066" tIns="36501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217" name="Image 1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39" y="1429789"/>
            <a:ext cx="5876694" cy="5062451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73596"/>
            <a:ext cx="1091461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rgbClr val="206EB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206EB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Создание резюме в личном кабинете соискателя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24750" y="2926079"/>
            <a:ext cx="431430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206EB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В блоке «Способ связи» Проверьте Ваши контактные данные</a:t>
            </a:r>
            <a:endParaRPr kumimoji="0" lang="ru-RU" alt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F15C1E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Указанные контакты</a:t>
            </a:r>
            <a:endParaRPr kumimoji="0" lang="ru-RU" alt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F15C1E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необходимы для связи</a:t>
            </a:r>
            <a:endParaRPr kumimoji="0" lang="ru-RU" alt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F15C1E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с Вами</a:t>
            </a:r>
            <a:endParaRPr kumimoji="0" lang="ru-RU" alt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F15C1E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Регион указываем</a:t>
            </a:r>
            <a:endParaRPr kumimoji="0" lang="ru-RU" alt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F15C1E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Республика Коми </a:t>
            </a:r>
            <a:endParaRPr kumimoji="0" lang="ru-RU" alt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F15C1E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Населенный пункт указываем где будет проходить временное трудоустройство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90947" y="2473993"/>
            <a:ext cx="3657600" cy="452086"/>
          </a:xfrm>
          <a:prstGeom prst="round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/>
              <a:t>Республика Коми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74073" y="3424844"/>
            <a:ext cx="3574474" cy="34082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</a:rPr>
              <a:t>населенный пункт где будет проходить временное трудоустройство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1833199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2066" tIns="36501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5" name="Group 17"/>
          <p:cNvGrpSpPr>
            <a:grpSpLocks/>
          </p:cNvGrpSpPr>
          <p:nvPr/>
        </p:nvGrpSpPr>
        <p:grpSpPr>
          <a:xfrm>
            <a:off x="895985" y="1878676"/>
            <a:ext cx="5902325" cy="4696692"/>
            <a:chOff x="0" y="0"/>
            <a:chExt cx="5902325" cy="6140450"/>
          </a:xfrm>
        </p:grpSpPr>
        <p:pic>
          <p:nvPicPr>
            <p:cNvPr id="6" name="Image 1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5373624" cy="1867602"/>
            </a:xfrm>
            <a:prstGeom prst="rect">
              <a:avLst/>
            </a:prstGeom>
          </p:spPr>
        </p:pic>
        <p:pic>
          <p:nvPicPr>
            <p:cNvPr id="7" name="Image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874520"/>
              <a:ext cx="5902324" cy="4265676"/>
            </a:xfrm>
            <a:prstGeom prst="rect">
              <a:avLst/>
            </a:prstGeom>
          </p:spPr>
        </p:pic>
      </p:grp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71729" y="613321"/>
            <a:ext cx="1179576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206EB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Создание резюме в личном кабинете соискателя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597832" y="2674948"/>
            <a:ext cx="384048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>
                <a:solidFill>
                  <a:srgbClr val="206EB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В блоке «Опыт работы»</a:t>
            </a:r>
            <a:endParaRPr lang="ru-RU" altLang="ru-RU" sz="2000" dirty="0"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206EB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Пункт «Есть опыт работы» </a:t>
            </a:r>
            <a:r>
              <a:rPr lang="ru-RU" altLang="ru-RU" dirty="0">
                <a:solidFill>
                  <a:srgbClr val="F15C1E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не активировать</a:t>
            </a:r>
            <a:endParaRPr lang="ru-RU" altLang="ru-RU" dirty="0"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206EB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В блоке «Пожелания к вакансии»</a:t>
            </a:r>
            <a:endParaRPr lang="ru-RU" altLang="ru-RU" dirty="0"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206EB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График работы укажите </a:t>
            </a:r>
            <a:r>
              <a:rPr lang="ru-RU" altLang="ru-RU" dirty="0">
                <a:solidFill>
                  <a:srgbClr val="F15C1E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«Неполный день» </a:t>
            </a:r>
            <a:r>
              <a:rPr lang="ru-RU" altLang="ru-RU" dirty="0">
                <a:solidFill>
                  <a:srgbClr val="206EB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Тип занятости укажите </a:t>
            </a:r>
            <a:r>
              <a:rPr lang="ru-RU" altLang="ru-RU" dirty="0">
                <a:solidFill>
                  <a:srgbClr val="F15C1E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«Временная»</a:t>
            </a:r>
            <a:endParaRPr lang="ru-RU" altLang="ru-RU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3086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996</Words>
  <Application>Microsoft Office PowerPoint</Application>
  <PresentationFormat>Широкоэкранный</PresentationFormat>
  <Paragraphs>236</Paragraphs>
  <Slides>35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0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inspector4</dc:creator>
  <cp:lastModifiedBy>inspector1</cp:lastModifiedBy>
  <cp:revision>21</cp:revision>
  <cp:lastPrinted>2024-05-08T08:00:32Z</cp:lastPrinted>
  <dcterms:created xsi:type="dcterms:W3CDTF">2024-04-27T11:23:18Z</dcterms:created>
  <dcterms:modified xsi:type="dcterms:W3CDTF">2024-05-08T08:06:57Z</dcterms:modified>
</cp:coreProperties>
</file>